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charts/chartEx2.xml" ContentType="application/vnd.ms-office.chartex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67" r:id="rId5"/>
    <p:sldId id="257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70" r:id="rId18"/>
  </p:sldIdLst>
  <p:sldSz cx="7559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84841" autoAdjust="0"/>
  </p:normalViewPr>
  <p:slideViewPr>
    <p:cSldViewPr snapToGrid="0">
      <p:cViewPr>
        <p:scale>
          <a:sx n="100" d="100"/>
          <a:sy n="100" d="100"/>
        </p:scale>
        <p:origin x="1866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C:\Users\besa.xhumani\Desktop\New%20Microsoft%20Excel%20Worksheet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microsoft.com/office/2011/relationships/chartStyle" Target="style7.xml"/><Relationship Id="rId1" Type="http://schemas.openxmlformats.org/officeDocument/2006/relationships/oleObject" Target="file:///C:\Users\besa.xhumani\Desktop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189986702081107"/>
          <c:y val="0.22540155310640109"/>
          <c:w val="0.47532333347169703"/>
          <c:h val="0.71594303117135316"/>
        </c:manualLayout>
      </c:layout>
      <c:doughnut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Gjinia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rgbClr val="18C4C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4C-4A07-B376-4AF1630C16E4}"/>
              </c:ext>
            </c:extLst>
          </c:dPt>
          <c:dPt>
            <c:idx val="1"/>
            <c:bubble3D val="0"/>
            <c:spPr>
              <a:solidFill>
                <a:srgbClr val="F99B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4C-4A07-B376-4AF1630C1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Sheet1!$B$5:$B$6</c:f>
              <c:strCache>
                <c:ptCount val="2"/>
                <c:pt idx="0">
                  <c:v>Femër </c:v>
                </c:pt>
                <c:pt idx="1">
                  <c:v>Mashkull</c:v>
                </c:pt>
              </c:strCache>
            </c:strRef>
          </c:cat>
          <c:val>
            <c:numRef>
              <c:f>Sheet1!$C$5:$C$6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4C-4A07-B376-4AF1630C16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7023516661907282E-2"/>
          <c:y val="0.19670170157728659"/>
          <c:w val="0.50708030412675575"/>
          <c:h val="0.75546521254085586"/>
        </c:manualLayout>
      </c:layout>
      <c:doughnutChart>
        <c:varyColors val="1"/>
        <c:ser>
          <c:idx val="0"/>
          <c:order val="0"/>
          <c:tx>
            <c:strRef>
              <c:f>Sheet1!$C$25</c:f>
              <c:strCache>
                <c:ptCount val="1"/>
                <c:pt idx="0">
                  <c:v>Edukimi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3F-490B-A348-1310BF673DE5}"/>
              </c:ext>
            </c:extLst>
          </c:dPt>
          <c:dPt>
            <c:idx val="1"/>
            <c:bubble3D val="0"/>
            <c:spPr>
              <a:solidFill>
                <a:srgbClr val="18C4C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3F-490B-A348-1310BF673DE5}"/>
              </c:ext>
            </c:extLst>
          </c:dPt>
          <c:dPt>
            <c:idx val="2"/>
            <c:bubble3D val="0"/>
            <c:spPr>
              <a:solidFill>
                <a:srgbClr val="F99B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3F-490B-A348-1310BF673D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Sheet1!$B$26:$B$28</c:f>
              <c:strCache>
                <c:ptCount val="3"/>
                <c:pt idx="0">
                  <c:v>Fillore</c:v>
                </c:pt>
                <c:pt idx="1">
                  <c:v>E Mesme</c:v>
                </c:pt>
                <c:pt idx="2">
                  <c:v>Diplome Universitare</c:v>
                </c:pt>
              </c:strCache>
            </c:strRef>
          </c:cat>
          <c:val>
            <c:numRef>
              <c:f>Sheet1!$C$26:$C$28</c:f>
              <c:numCache>
                <c:formatCode>0%</c:formatCode>
                <c:ptCount val="3"/>
                <c:pt idx="0">
                  <c:v>0.27</c:v>
                </c:pt>
                <c:pt idx="1">
                  <c:v>0.4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3F-490B-A348-1310BF673DE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71749098927212"/>
          <c:y val="0.27840513192515742"/>
          <c:w val="0.30817414422465733"/>
          <c:h val="0.523836318946497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Sheet1!$C$52</c:f>
              <c:strCache>
                <c:ptCount val="1"/>
                <c:pt idx="0">
                  <c:v>Mosha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8C4C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E2-4C72-BDD8-AB4B2D843486}"/>
              </c:ext>
            </c:extLst>
          </c:dPt>
          <c:dPt>
            <c:idx val="1"/>
            <c:invertIfNegative val="0"/>
            <c:bubble3D val="0"/>
            <c:spPr>
              <a:solidFill>
                <a:srgbClr val="F99B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BE2-4C72-BDD8-AB4B2D843486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E2-4C72-BDD8-AB4B2D843486}"/>
              </c:ext>
            </c:extLst>
          </c:dPt>
          <c:cat>
            <c:strRef>
              <c:f>Sheet1!$B$53:$B$55</c:f>
              <c:strCache>
                <c:ptCount val="3"/>
                <c:pt idx="0">
                  <c:v>18-34</c:v>
                </c:pt>
                <c:pt idx="1">
                  <c:v>35-54</c:v>
                </c:pt>
                <c:pt idx="2">
                  <c:v>&gt; 54</c:v>
                </c:pt>
              </c:strCache>
            </c:strRef>
          </c:cat>
          <c:val>
            <c:numRef>
              <c:f>Sheet1!$C$53:$C$55</c:f>
              <c:numCache>
                <c:formatCode>0%</c:formatCode>
                <c:ptCount val="3"/>
                <c:pt idx="0">
                  <c:v>0.35</c:v>
                </c:pt>
                <c:pt idx="1">
                  <c:v>0.36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E2-4C72-BDD8-AB4B2D843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707168"/>
        <c:axId val="703706840"/>
      </c:barChart>
      <c:valAx>
        <c:axId val="703706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07168"/>
        <c:crosses val="autoZero"/>
        <c:crossBetween val="between"/>
      </c:valAx>
      <c:catAx>
        <c:axId val="703707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06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5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 err="1"/>
              <a:t>Përbërja</a:t>
            </a:r>
            <a:r>
              <a:rPr lang="en-US" sz="1100" dirty="0"/>
              <a:t> </a:t>
            </a:r>
            <a:r>
              <a:rPr lang="en-US" sz="1100" dirty="0" err="1"/>
              <a:t>Zonale</a:t>
            </a:r>
            <a:endParaRPr lang="en-US" sz="1100" dirty="0"/>
          </a:p>
        </c:rich>
      </c:tx>
      <c:layout>
        <c:manualLayout>
          <c:xMode val="edge"/>
          <c:yMode val="edge"/>
          <c:x val="0.257154316795378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678295546724734"/>
          <c:y val="0.14467050222268982"/>
          <c:w val="0.52432882801333491"/>
          <c:h val="0.79357406859342672"/>
        </c:manualLayout>
      </c:layout>
      <c:doughnutChart>
        <c:varyColors val="1"/>
        <c:ser>
          <c:idx val="0"/>
          <c:order val="0"/>
          <c:tx>
            <c:strRef>
              <c:f>Sheet1!$C$79</c:f>
              <c:strCache>
                <c:ptCount val="1"/>
                <c:pt idx="0">
                  <c:v>Përbërja Zonale</c:v>
                </c:pt>
              </c:strCache>
            </c:strRef>
          </c:tx>
          <c:spPr>
            <a:solidFill>
              <a:srgbClr val="18C4C5"/>
            </a:solidFill>
          </c:spPr>
          <c:dPt>
            <c:idx val="0"/>
            <c:bubble3D val="0"/>
            <c:spPr>
              <a:solidFill>
                <a:srgbClr val="F99B1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D6A-46B0-947A-8B0523DEB6A3}"/>
              </c:ext>
            </c:extLst>
          </c:dPt>
          <c:dPt>
            <c:idx val="1"/>
            <c:bubble3D val="0"/>
            <c:spPr>
              <a:solidFill>
                <a:srgbClr val="18C4C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D6A-46B0-947A-8B0523DEB6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Sheet1!$B$80:$B$81</c:f>
              <c:strCache>
                <c:ptCount val="2"/>
                <c:pt idx="0">
                  <c:v>Urbane</c:v>
                </c:pt>
                <c:pt idx="1">
                  <c:v>Rurale</c:v>
                </c:pt>
              </c:strCache>
            </c:strRef>
          </c:cat>
          <c:val>
            <c:numRef>
              <c:f>Sheet1!$C$80:$C$81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D6A-46B0-947A-8B0523DEB6A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262437473806771"/>
          <c:y val="0.34919225146198829"/>
          <c:w val="0.22115904441024803"/>
          <c:h val="0.27845719233387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Sheet1!$C$102</c:f>
              <c:strCache>
                <c:ptCount val="1"/>
                <c:pt idx="0">
                  <c:v>Rajoni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3A-4585-8FC8-C76176B7C2F5}"/>
              </c:ext>
            </c:extLst>
          </c:dPt>
          <c:dPt>
            <c:idx val="1"/>
            <c:invertIfNegative val="0"/>
            <c:bubble3D val="0"/>
            <c:spPr>
              <a:solidFill>
                <a:srgbClr val="F99B1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3A-4585-8FC8-C76176B7C2F5}"/>
              </c:ext>
            </c:extLst>
          </c:dPt>
          <c:dPt>
            <c:idx val="2"/>
            <c:invertIfNegative val="0"/>
            <c:bubble3D val="0"/>
            <c:spPr>
              <a:solidFill>
                <a:srgbClr val="18C4C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F3A-4585-8FC8-C76176B7C2F5}"/>
              </c:ext>
            </c:extLst>
          </c:dPt>
          <c:cat>
            <c:strRef>
              <c:f>Sheet1!$B$103:$B$105</c:f>
              <c:strCache>
                <c:ptCount val="3"/>
                <c:pt idx="0">
                  <c:v>Veri</c:v>
                </c:pt>
                <c:pt idx="1">
                  <c:v>Qender</c:v>
                </c:pt>
                <c:pt idx="2">
                  <c:v>Jug</c:v>
                </c:pt>
              </c:strCache>
            </c:strRef>
          </c:cat>
          <c:val>
            <c:numRef>
              <c:f>Sheet1!$C$103:$C$105</c:f>
              <c:numCache>
                <c:formatCode>0%</c:formatCode>
                <c:ptCount val="3"/>
                <c:pt idx="0">
                  <c:v>0.2</c:v>
                </c:pt>
                <c:pt idx="1">
                  <c:v>0.47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F3A-4585-8FC8-C76176B7C2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3184968"/>
        <c:axId val="703186280"/>
      </c:barChart>
      <c:catAx>
        <c:axId val="703184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186280"/>
        <c:crosses val="autoZero"/>
        <c:auto val="1"/>
        <c:lblAlgn val="ctr"/>
        <c:lblOffset val="100"/>
        <c:noMultiLvlLbl val="0"/>
      </c:catAx>
      <c:valAx>
        <c:axId val="703186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184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Sheet2!$H$31</c:f>
              <c:strCache>
                <c:ptCount val="1"/>
                <c:pt idx="0">
                  <c:v>Përdorimi i Shërbimeve Financiare</c:v>
                </c:pt>
              </c:strCache>
            </c:strRef>
          </c:tx>
          <c:spPr>
            <a:solidFill>
              <a:srgbClr val="F99B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Sheet2!$G$32:$G$34</c:f>
              <c:strCache>
                <c:ptCount val="3"/>
                <c:pt idx="0">
                  <c:v>I shpejtë</c:v>
                </c:pt>
                <c:pt idx="1">
                  <c:v>Nuk kërkohet Garanci</c:v>
                </c:pt>
                <c:pt idx="2">
                  <c:v>Shërbime më të thjeshta që kuptohen më lehtë</c:v>
                </c:pt>
              </c:strCache>
            </c:strRef>
          </c:cat>
          <c:val>
            <c:numRef>
              <c:f>Sheet2!$H$32:$H$34</c:f>
              <c:numCache>
                <c:formatCode>0%</c:formatCode>
                <c:ptCount val="3"/>
                <c:pt idx="0">
                  <c:v>0.77</c:v>
                </c:pt>
                <c:pt idx="1">
                  <c:v>0.43</c:v>
                </c:pt>
                <c:pt idx="2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32-46C6-8BA0-EAC42690C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99"/>
        <c:axId val="703700936"/>
        <c:axId val="703708808"/>
      </c:barChart>
      <c:catAx>
        <c:axId val="703700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 algn="just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08808"/>
        <c:crosses val="autoZero"/>
        <c:auto val="1"/>
        <c:lblAlgn val="ctr"/>
        <c:lblOffset val="100"/>
        <c:noMultiLvlLbl val="0"/>
      </c:catAx>
      <c:valAx>
        <c:axId val="703708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03700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Përdorimi i Parave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Sheet2!$H$31</c:f>
              <c:strCache>
                <c:ptCount val="1"/>
                <c:pt idx="0">
                  <c:v>Përdorimi i Shërbimeve Financiare</c:v>
                </c:pt>
              </c:strCache>
            </c:strRef>
          </c:tx>
          <c:spPr>
            <a:solidFill>
              <a:srgbClr val="F99B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Sheet2!$G$55:$G$63</c:f>
              <c:strCache>
                <c:ptCount val="9"/>
                <c:pt idx="0">
                  <c:v>Blerje të mëdha (telefon, paisje)</c:v>
                </c:pt>
                <c:pt idx="1">
                  <c:v>Rregullime për shtëpinë</c:v>
                </c:pt>
                <c:pt idx="2">
                  <c:v>Aktivitet Agrokulturë</c:v>
                </c:pt>
                <c:pt idx="3">
                  <c:v>Shpenzime për makinën</c:v>
                </c:pt>
                <c:pt idx="4">
                  <c:v>Shpenzime mjeksore</c:v>
                </c:pt>
                <c:pt idx="5">
                  <c:v>Shpenzime të përgjithshme (ushqim, transport)</c:v>
                </c:pt>
                <c:pt idx="6">
                  <c:v>Faturat (drita, ujë etj)</c:v>
                </c:pt>
                <c:pt idx="7">
                  <c:v>Blerje gjatë periudhave të uljeve</c:v>
                </c:pt>
                <c:pt idx="8">
                  <c:v>Argëtim</c:v>
                </c:pt>
              </c:strCache>
            </c:strRef>
          </c:cat>
          <c:val>
            <c:numRef>
              <c:f>Sheet2!$H$55:$H$63</c:f>
              <c:numCache>
                <c:formatCode>0%</c:formatCode>
                <c:ptCount val="9"/>
                <c:pt idx="0">
                  <c:v>0.25</c:v>
                </c:pt>
                <c:pt idx="1">
                  <c:v>0.2</c:v>
                </c:pt>
                <c:pt idx="2">
                  <c:v>0.18</c:v>
                </c:pt>
                <c:pt idx="3">
                  <c:v>0.11</c:v>
                </c:pt>
                <c:pt idx="4">
                  <c:v>0.11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0.02</c:v>
                </c:pt>
                <c:pt idx="8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5B-42BB-B22D-027129D64C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99"/>
        <c:axId val="703700936"/>
        <c:axId val="703708808"/>
      </c:barChart>
      <c:catAx>
        <c:axId val="703700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08808"/>
        <c:crosses val="autoZero"/>
        <c:auto val="1"/>
        <c:lblAlgn val="ctr"/>
        <c:lblOffset val="100"/>
        <c:noMultiLvlLbl val="0"/>
      </c:catAx>
      <c:valAx>
        <c:axId val="70370880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03700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Sheet2!$H$31</c:f>
              <c:strCache>
                <c:ptCount val="1"/>
                <c:pt idx="0">
                  <c:v>Përdorimi i Shërbimeve Financiare</c:v>
                </c:pt>
              </c:strCache>
            </c:strRef>
          </c:tx>
          <c:spPr>
            <a:solidFill>
              <a:srgbClr val="F99B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Sheet2!$G$69:$G$77</c:f>
              <c:strCache>
                <c:ptCount val="9"/>
                <c:pt idx="0">
                  <c:v>Të marrësh hua nga një bankë është e komplikuar</c:v>
                </c:pt>
                <c:pt idx="1">
                  <c:v>Bankat japin aprovimin e kredisë me shumë vonesë</c:v>
                </c:pt>
                <c:pt idx="2">
                  <c:v>Bankat nuk japin hua shuma të vogla</c:v>
                </c:pt>
                <c:pt idx="3">
                  <c:v>Jam munduar por nuk e kam marrë</c:v>
                </c:pt>
                <c:pt idx="4">
                  <c:v>Banka gjithsesi nuk do ta kishte aprovuar kredinë</c:v>
                </c:pt>
                <c:pt idx="5">
                  <c:v>Banka është shumë larg vendit ku unë banoj/punoj</c:v>
                </c:pt>
                <c:pt idx="6">
                  <c:v>Nuk ndihem rehat të kërkoj hua në bankë</c:v>
                </c:pt>
                <c:pt idx="7">
                  <c:v>Arsye të tjera</c:v>
                </c:pt>
                <c:pt idx="8">
                  <c:v>Nuk e di/Pa përgjigje</c:v>
                </c:pt>
              </c:strCache>
            </c:strRef>
          </c:cat>
          <c:val>
            <c:numRef>
              <c:f>Sheet2!$H$69:$H$77</c:f>
              <c:numCache>
                <c:formatCode>0%</c:formatCode>
                <c:ptCount val="9"/>
                <c:pt idx="0">
                  <c:v>0.43</c:v>
                </c:pt>
                <c:pt idx="1">
                  <c:v>0.43</c:v>
                </c:pt>
                <c:pt idx="2">
                  <c:v>0.18</c:v>
                </c:pt>
                <c:pt idx="3">
                  <c:v>0.16</c:v>
                </c:pt>
                <c:pt idx="4">
                  <c:v>0.09</c:v>
                </c:pt>
                <c:pt idx="5">
                  <c:v>0.05</c:v>
                </c:pt>
                <c:pt idx="6">
                  <c:v>0.05</c:v>
                </c:pt>
                <c:pt idx="7">
                  <c:v>0.14000000000000001</c:v>
                </c:pt>
                <c:pt idx="8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8-4BDC-90A6-F88BA9399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-99"/>
        <c:axId val="703700936"/>
        <c:axId val="703708808"/>
      </c:barChart>
      <c:catAx>
        <c:axId val="703700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3708808"/>
        <c:crosses val="autoZero"/>
        <c:auto val="1"/>
        <c:lblAlgn val="r"/>
        <c:lblOffset val="100"/>
        <c:noMultiLvlLbl val="0"/>
      </c:catAx>
      <c:valAx>
        <c:axId val="703708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703700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 algn="just">
        <a:defRPr sz="9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Sheet2!$H$80</c:f>
              <c:strCache>
                <c:ptCount val="1"/>
                <c:pt idx="0">
                  <c:v>Shumë të mirë</c:v>
                </c:pt>
              </c:strCache>
            </c:strRef>
          </c:tx>
          <c:spPr>
            <a:solidFill>
              <a:srgbClr val="18C4C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Sheet2!$H$81:$H$87</c:f>
              <c:numCache>
                <c:formatCode>0%</c:formatCode>
                <c:ptCount val="7"/>
                <c:pt idx="0">
                  <c:v>0.24</c:v>
                </c:pt>
                <c:pt idx="1">
                  <c:v>0.19</c:v>
                </c:pt>
                <c:pt idx="2">
                  <c:v>0.12</c:v>
                </c:pt>
                <c:pt idx="3">
                  <c:v>0.21</c:v>
                </c:pt>
                <c:pt idx="4">
                  <c:v>0.2</c:v>
                </c:pt>
                <c:pt idx="5">
                  <c:v>0.15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71-410D-8B37-9CC643F563B0}"/>
            </c:ext>
          </c:extLst>
        </c:ser>
        <c:ser>
          <c:idx val="1"/>
          <c:order val="1"/>
          <c:tx>
            <c:strRef>
              <c:f>Sheet2!$I$80</c:f>
              <c:strCache>
                <c:ptCount val="1"/>
                <c:pt idx="0">
                  <c:v>Të mirë</c:v>
                </c:pt>
              </c:strCache>
            </c:strRef>
          </c:tx>
          <c:spPr>
            <a:solidFill>
              <a:srgbClr val="F99B1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Sheet2!$I$81:$I$87</c:f>
              <c:numCache>
                <c:formatCode>0%</c:formatCode>
                <c:ptCount val="7"/>
                <c:pt idx="0">
                  <c:v>0.39</c:v>
                </c:pt>
                <c:pt idx="1">
                  <c:v>0.26</c:v>
                </c:pt>
                <c:pt idx="2">
                  <c:v>0.2</c:v>
                </c:pt>
                <c:pt idx="3">
                  <c:v>0.23</c:v>
                </c:pt>
                <c:pt idx="4">
                  <c:v>0.25</c:v>
                </c:pt>
                <c:pt idx="5">
                  <c:v>0.37</c:v>
                </c:pt>
                <c:pt idx="6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71-410D-8B37-9CC643F563B0}"/>
            </c:ext>
          </c:extLst>
        </c:ser>
        <c:ser>
          <c:idx val="2"/>
          <c:order val="2"/>
          <c:tx>
            <c:strRef>
              <c:f>Sheet2!$J$80</c:f>
              <c:strCache>
                <c:ptCount val="1"/>
                <c:pt idx="0">
                  <c:v>Mesatare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Sheet2!$J$81:$J$87</c:f>
              <c:numCache>
                <c:formatCode>0%</c:formatCode>
                <c:ptCount val="7"/>
                <c:pt idx="0">
                  <c:v>0.28000000000000003</c:v>
                </c:pt>
                <c:pt idx="1">
                  <c:v>0.28999999999999998</c:v>
                </c:pt>
                <c:pt idx="2">
                  <c:v>0.28000000000000003</c:v>
                </c:pt>
                <c:pt idx="3">
                  <c:v>0.22</c:v>
                </c:pt>
                <c:pt idx="4">
                  <c:v>0.32</c:v>
                </c:pt>
                <c:pt idx="5">
                  <c:v>0.3</c:v>
                </c:pt>
                <c:pt idx="6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71-410D-8B37-9CC643F563B0}"/>
            </c:ext>
          </c:extLst>
        </c:ser>
        <c:ser>
          <c:idx val="3"/>
          <c:order val="3"/>
          <c:tx>
            <c:strRef>
              <c:f>Sheet2!$K$80</c:f>
              <c:strCache>
                <c:ptCount val="1"/>
                <c:pt idx="0">
                  <c:v>Disi jo e mirë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Sheet2!$K$81:$K$87</c:f>
              <c:numCache>
                <c:formatCode>0%</c:formatCode>
                <c:ptCount val="7"/>
                <c:pt idx="0">
                  <c:v>0.05</c:v>
                </c:pt>
                <c:pt idx="1">
                  <c:v>0.12</c:v>
                </c:pt>
                <c:pt idx="2">
                  <c:v>0.16</c:v>
                </c:pt>
                <c:pt idx="3">
                  <c:v>0.15</c:v>
                </c:pt>
                <c:pt idx="4">
                  <c:v>0.13</c:v>
                </c:pt>
                <c:pt idx="5">
                  <c:v>0.06</c:v>
                </c:pt>
                <c:pt idx="6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71-410D-8B37-9CC643F563B0}"/>
            </c:ext>
          </c:extLst>
        </c:ser>
        <c:ser>
          <c:idx val="4"/>
          <c:order val="4"/>
          <c:tx>
            <c:strRef>
              <c:f>Sheet2!$L$80</c:f>
              <c:strCache>
                <c:ptCount val="1"/>
                <c:pt idx="0">
                  <c:v>Fare jo mirë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Sheet2!$L$81:$L$87</c:f>
              <c:numCache>
                <c:formatCode>0%</c:formatCode>
                <c:ptCount val="7"/>
                <c:pt idx="0">
                  <c:v>0.02</c:v>
                </c:pt>
                <c:pt idx="1">
                  <c:v>0.09</c:v>
                </c:pt>
                <c:pt idx="2">
                  <c:v>0.2</c:v>
                </c:pt>
                <c:pt idx="3">
                  <c:v>0.17</c:v>
                </c:pt>
                <c:pt idx="4">
                  <c:v>0.09</c:v>
                </c:pt>
                <c:pt idx="5">
                  <c:v>0.06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71-410D-8B37-9CC643F563B0}"/>
            </c:ext>
          </c:extLst>
        </c:ser>
        <c:ser>
          <c:idx val="5"/>
          <c:order val="5"/>
          <c:tx>
            <c:strRef>
              <c:f>Sheet2!$M$80</c:f>
              <c:strCache>
                <c:ptCount val="1"/>
                <c:pt idx="0">
                  <c:v>Pa përgjigje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Sheet2!$G$81:$G$87</c:f>
              <c:strCache>
                <c:ptCount val="7"/>
                <c:pt idx="0">
                  <c:v>Universitet/Post- Universitet</c:v>
                </c:pt>
                <c:pt idx="1">
                  <c:v>E Mesme</c:v>
                </c:pt>
                <c:pt idx="2">
                  <c:v>Fillore</c:v>
                </c:pt>
                <c:pt idx="3">
                  <c:v>&gt; 54</c:v>
                </c:pt>
                <c:pt idx="4">
                  <c:v>35-54</c:v>
                </c:pt>
                <c:pt idx="5">
                  <c:v>18-34</c:v>
                </c:pt>
                <c:pt idx="6">
                  <c:v>Total</c:v>
                </c:pt>
              </c:strCache>
            </c:strRef>
          </c:cat>
          <c:val>
            <c:numRef>
              <c:f>Sheet2!$M$81:$M$87</c:f>
              <c:numCache>
                <c:formatCode>0%</c:formatCode>
                <c:ptCount val="7"/>
                <c:pt idx="0">
                  <c:v>0.02</c:v>
                </c:pt>
                <c:pt idx="1">
                  <c:v>0.04</c:v>
                </c:pt>
                <c:pt idx="2">
                  <c:v>0.04</c:v>
                </c:pt>
                <c:pt idx="3">
                  <c:v>0.03</c:v>
                </c:pt>
                <c:pt idx="4">
                  <c:v>0.01</c:v>
                </c:pt>
                <c:pt idx="5">
                  <c:v>0.06</c:v>
                </c:pt>
                <c:pt idx="6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671-410D-8B37-9CC643F56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715922008"/>
        <c:axId val="715925944"/>
      </c:barChart>
      <c:catAx>
        <c:axId val="7159220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925944"/>
        <c:crosses val="autoZero"/>
        <c:auto val="1"/>
        <c:lblAlgn val="ctr"/>
        <c:lblOffset val="100"/>
        <c:noMultiLvlLbl val="0"/>
      </c:catAx>
      <c:valAx>
        <c:axId val="71592594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1592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Sheet1!$E$7:$E$12</cx:f>
        <cx:lvl ptCount="6">
          <cx:pt idx="0">hardly make ends meet and do not have enough money even for food</cx:pt>
          <cx:pt idx="1">have enough money for food &amp; clothes, but buying long-lasting appliences (like TV, fridge) is difficult</cx:pt>
          <cx:pt idx="2">don`t make savings because they have no money left to save urban areas</cx:pt>
          <cx:pt idx="3">don`t make savings because they have no money left to save rural areas</cx:pt>
          <cx:pt idx="4">state that they do not have any savings</cx:pt>
          <cx:pt idx="5">state that they do not have any savings in rural areas</cx:pt>
        </cx:lvl>
      </cx:strDim>
      <cx:numDim type="size">
        <cx:f>Sheet1!$F$7:$F$12</cx:f>
        <cx:lvl ptCount="6" formatCode="0%">
          <cx:pt idx="0">0.27000000000000002</cx:pt>
          <cx:pt idx="1">0.46000000000000002</cx:pt>
          <cx:pt idx="2">0.64000000000000001</cx:pt>
          <cx:pt idx="3">0.70999999999999996</cx:pt>
          <cx:pt idx="4">0.47999999999999998</cx:pt>
          <cx:pt idx="5">0.51000000000000001</cx:pt>
        </cx:lvl>
      </cx:numDim>
    </cx:data>
  </cx:chartData>
  <cx:chart>
    <cx:plotArea>
      <cx:plotAreaRegion>
        <cx:series layoutId="treemap" uniqueId="{C1C6A947-AC8F-4DCC-AD64-92A2AFB520C7}">
          <cx:dataId val="0"/>
          <cx:layoutPr>
            <cx:parentLabelLayout val="none"/>
          </cx:layoutPr>
        </cx:series>
      </cx:plotAreaRegion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Sheet1!$E$58:$E$62</cx:f>
        <cx:lvl ptCount="5">
          <cx:pt idx="0">no financial service in the past 3 years to cover their costs </cx:pt>
          <cx:pt idx="1">age &gt; 54 appear to not make use of such services at all </cx:pt>
          <cx:pt idx="2">have used non-bank loans</cx:pt>
          <cx:pt idx="3">Don`t have an opinion on non-banking industry/services, </cx:pt>
          <cx:pt idx="4">neutral to very positive assessment towards the industry</cx:pt>
        </cx:lvl>
      </cx:strDim>
      <cx:numDim type="size">
        <cx:f>Sheet1!$F$58:$F$62</cx:f>
        <cx:lvl ptCount="5" formatCode="0%">
          <cx:pt idx="0">0.64000000000000001</cx:pt>
          <cx:pt idx="1">0.80000000000000004</cx:pt>
          <cx:pt idx="2">0.089999999999999997</cx:pt>
          <cx:pt idx="3">0.5</cx:pt>
          <cx:pt idx="4">0.31</cx:pt>
        </cx:lvl>
      </cx:numDim>
    </cx:data>
  </cx:chartData>
  <cx:chart>
    <cx:plotArea>
      <cx:plotAreaRegion>
        <cx:series layoutId="treemap" uniqueId="{12CE691C-6FCF-4E18-8760-1935CC889192}"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100">
                    <a:solidFill>
                      <a:schemeClr val="bg1"/>
                    </a:solidFill>
                  </a:defRPr>
                </a:pPr>
                <a:endParaRPr lang="en-US" sz="1100" b="0" i="0" u="none" strike="noStrike" baseline="0">
                  <a:solidFill>
                    <a:schemeClr val="bg1"/>
                  </a:solidFill>
                  <a:latin typeface="Calibri" panose="020F0502020204030204"/>
                </a:endParaRPr>
              </a:p>
            </cx:txPr>
            <cx:visibility seriesName="0" categoryName="1" value="1"/>
            <cx:separator>, </cx:separator>
            <cx:dataLabelHidden idx="0"/>
            <cx:dataLabelHidden idx="1"/>
            <cx:dataLabelHidden idx="2"/>
            <cx:dataLabelHidden idx="3"/>
            <cx:dataLabelHidden idx="4"/>
          </cx:dataLabels>
          <cx:dataId val="0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5A7E1-1410-41D7-9098-AF74701F6969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0500" y="1143000"/>
            <a:ext cx="6477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8A8D2-535C-482B-89CE-C0B0524E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4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2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17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2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00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63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Corrected the text </a:t>
            </a:r>
            <a:r>
              <a:rPr lang="lv-LV"/>
              <a:t>in the red</a:t>
            </a:r>
            <a:endParaRPr lang="lv-LV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0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8A8D2-535C-482B-89CE-C0B0524EF1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7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9241"/>
            <a:ext cx="5669756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91070"/>
            <a:ext cx="566975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51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8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91691"/>
            <a:ext cx="1630055" cy="30512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91691"/>
            <a:ext cx="4795669" cy="30512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1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97613"/>
            <a:ext cx="652022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409468"/>
            <a:ext cx="652022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71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58453"/>
            <a:ext cx="3212862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58453"/>
            <a:ext cx="3212862" cy="2284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6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91691"/>
            <a:ext cx="6520220" cy="6959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82610"/>
            <a:ext cx="319809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15164"/>
            <a:ext cx="3198097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82610"/>
            <a:ext cx="32138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15164"/>
            <a:ext cx="3213847" cy="19344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0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7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31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8398"/>
            <a:ext cx="3827085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1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8398"/>
            <a:ext cx="3827085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4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91691"/>
            <a:ext cx="652022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58453"/>
            <a:ext cx="652022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EE98-1728-4F54-9187-B75E30376D05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37084"/>
            <a:ext cx="255139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AF133-2D18-4ED1-B6D1-D7FC68B6C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9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5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microsoft.com/office/2014/relationships/chartEx" Target="../charts/chartEx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 shot of a computer&#10;&#10;Description automatically generated">
            <a:extLst>
              <a:ext uri="{FF2B5EF4-FFF2-40B4-BE49-F238E27FC236}">
                <a16:creationId xmlns:a16="http://schemas.microsoft.com/office/drawing/2014/main" id="{64562143-BF7D-4C87-A8B9-1CC53B831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82215"/>
            <a:ext cx="7559675" cy="151823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44475" y="232306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Edukimi</a:t>
            </a:r>
            <a:r>
              <a:rPr lang="en-GB" dirty="0"/>
              <a:t> </a:t>
            </a:r>
            <a:r>
              <a:rPr lang="en-GB" dirty="0" err="1"/>
              <a:t>Financiar</a:t>
            </a:r>
            <a:r>
              <a:rPr lang="en-GB" dirty="0"/>
              <a:t> n</a:t>
            </a:r>
            <a:r>
              <a:rPr lang="sq-AL" dirty="0"/>
              <a:t>ë</a:t>
            </a:r>
            <a:r>
              <a:rPr lang="en-GB" dirty="0"/>
              <a:t> </a:t>
            </a:r>
            <a:r>
              <a:rPr lang="en-GB" dirty="0" err="1"/>
              <a:t>Shqip</a:t>
            </a:r>
            <a:r>
              <a:rPr lang="sq-AL" dirty="0"/>
              <a:t>ë</a:t>
            </a:r>
            <a:r>
              <a:rPr lang="en-GB" dirty="0" err="1"/>
              <a:t>ri</a:t>
            </a:r>
            <a:endParaRPr lang="sq-AL" dirty="0"/>
          </a:p>
          <a:p>
            <a:endParaRPr lang="sq-AL" dirty="0"/>
          </a:p>
          <a:p>
            <a:r>
              <a:rPr lang="sq-AL" dirty="0"/>
              <a:t>Fakte kërkimore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863417-619E-450B-877C-3B7789F6AFBA}"/>
              </a:ext>
            </a:extLst>
          </p:cNvPr>
          <p:cNvSpPr txBox="1"/>
          <p:nvPr/>
        </p:nvSpPr>
        <p:spPr>
          <a:xfrm>
            <a:off x="172114" y="1620550"/>
            <a:ext cx="365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Situata Aktuale dhe Hapat që duhen marrë për të rritur nivelin e Edukimit financiar në Shqipëri!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ABB750-BE8D-47EE-9F52-10AC817847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850" y="676221"/>
            <a:ext cx="3980350" cy="9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5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71689" y="76504"/>
            <a:ext cx="4720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dirty="0"/>
              <a:t>Sa të Edukuar Financiarisht ndihen të anketuarit</a:t>
            </a: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978ACC5-91B3-4910-AB9A-D6737B31F2D0}"/>
              </a:ext>
            </a:extLst>
          </p:cNvPr>
          <p:cNvSpPr/>
          <p:nvPr/>
        </p:nvSpPr>
        <p:spPr>
          <a:xfrm>
            <a:off x="181586" y="2354396"/>
            <a:ext cx="71502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100" dirty="0"/>
              <a:t>49% e vlerësojnë njohuritë e tyre </a:t>
            </a:r>
            <a:r>
              <a:rPr lang="sq-AL" sz="1100" dirty="0"/>
              <a:t>mbi</a:t>
            </a:r>
            <a:r>
              <a:rPr lang="lv-LV" sz="1100" dirty="0"/>
              <a:t> </a:t>
            </a:r>
            <a:r>
              <a:rPr lang="sq-AL" sz="1100" dirty="0"/>
              <a:t>Edukimin</a:t>
            </a:r>
            <a:r>
              <a:rPr lang="lv-LV" sz="1100" dirty="0"/>
              <a:t> </a:t>
            </a:r>
            <a:r>
              <a:rPr lang="sq-AL" sz="1100" dirty="0"/>
              <a:t>F</a:t>
            </a:r>
            <a:r>
              <a:rPr lang="lv-LV" sz="1100" dirty="0"/>
              <a:t>inanciar si mesatar deri në shumë të dobët. Kjo është e vërtetë veçanërisht për të </a:t>
            </a:r>
            <a:r>
              <a:rPr lang="sq-AL" sz="1100" dirty="0"/>
              <a:t>anketuarit</a:t>
            </a:r>
            <a:r>
              <a:rPr lang="lv-LV" sz="1100" dirty="0"/>
              <a:t> më pak të arsimuar, 50% për të anketuarit me arsim të mesëm dhe 64% në të anketuarit me arsim fillor.</a:t>
            </a:r>
            <a:r>
              <a:rPr lang="sq-AL" sz="1100" dirty="0"/>
              <a:t> </a:t>
            </a:r>
            <a:r>
              <a:rPr lang="en-GB" sz="1100" dirty="0"/>
              <a:t>54% e të </a:t>
            </a:r>
            <a:r>
              <a:rPr lang="en-GB" sz="1100" dirty="0" err="1"/>
              <a:t>anketuarve</a:t>
            </a:r>
            <a:r>
              <a:rPr lang="en-GB" sz="1100" dirty="0"/>
              <a:t> 35-54 e </a:t>
            </a:r>
            <a:r>
              <a:rPr lang="en-GB" sz="1100" dirty="0" err="1"/>
              <a:t>vlerësojnë</a:t>
            </a:r>
            <a:r>
              <a:rPr lang="en-GB" sz="1100" dirty="0"/>
              <a:t> </a:t>
            </a:r>
            <a:r>
              <a:rPr lang="en-GB" sz="1100" dirty="0" err="1"/>
              <a:t>veten</a:t>
            </a:r>
            <a:r>
              <a:rPr lang="en-GB" sz="1100" dirty="0"/>
              <a:t> </a:t>
            </a:r>
            <a:r>
              <a:rPr lang="en-GB" sz="1100" dirty="0" err="1"/>
              <a:t>si</a:t>
            </a:r>
            <a:r>
              <a:rPr lang="en-GB" sz="1100" dirty="0"/>
              <a:t> </a:t>
            </a:r>
            <a:r>
              <a:rPr lang="en-GB" sz="1100" dirty="0" err="1"/>
              <a:t>mesatar</a:t>
            </a:r>
            <a:r>
              <a:rPr lang="en-GB" sz="1100" dirty="0"/>
              <a:t> </a:t>
            </a:r>
            <a:r>
              <a:rPr lang="en-GB" sz="1100" dirty="0" err="1"/>
              <a:t>në</a:t>
            </a:r>
            <a:r>
              <a:rPr lang="en-GB" sz="1100" dirty="0"/>
              <a:t> </a:t>
            </a:r>
            <a:r>
              <a:rPr lang="en-GB" sz="1100" dirty="0" err="1"/>
              <a:t>shumë</a:t>
            </a:r>
            <a:r>
              <a:rPr lang="en-GB" sz="1100" dirty="0"/>
              <a:t> të </a:t>
            </a:r>
            <a:r>
              <a:rPr lang="en-GB" sz="1100" dirty="0" err="1"/>
              <a:t>dobët</a:t>
            </a:r>
            <a:r>
              <a:rPr lang="en-GB" sz="1100" dirty="0"/>
              <a:t> </a:t>
            </a:r>
            <a:r>
              <a:rPr lang="en-GB" sz="1100" dirty="0" err="1"/>
              <a:t>në</a:t>
            </a:r>
            <a:r>
              <a:rPr lang="en-GB" sz="1100" dirty="0"/>
              <a:t> </a:t>
            </a:r>
            <a:r>
              <a:rPr lang="sq-AL" sz="1100" dirty="0"/>
              <a:t>Edukim</a:t>
            </a:r>
            <a:r>
              <a:rPr lang="en-GB" sz="1100" dirty="0"/>
              <a:t> </a:t>
            </a:r>
            <a:r>
              <a:rPr lang="en-GB" sz="1100" dirty="0" err="1"/>
              <a:t>financiar</a:t>
            </a:r>
            <a:r>
              <a:rPr lang="en-GB" sz="1100" dirty="0"/>
              <a:t>.</a:t>
            </a:r>
            <a:r>
              <a:rPr lang="sq-AL" sz="1100" dirty="0"/>
              <a:t>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2343BA3-A537-42AE-8783-01A7781E9F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138451"/>
              </p:ext>
            </p:extLst>
          </p:nvPr>
        </p:nvGraphicFramePr>
        <p:xfrm>
          <a:off x="152400" y="495250"/>
          <a:ext cx="7208611" cy="1778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2D525CA-C4C1-4EA1-B7A3-993C5B2CE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35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58988" y="127304"/>
            <a:ext cx="5993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dirty="0"/>
              <a:t>Çfarë bëjnë të anketuarit për të qënë më të Edukuar Financiarisht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540DBE-E2F1-465D-A288-529C8992F2F4}"/>
              </a:ext>
            </a:extLst>
          </p:cNvPr>
          <p:cNvSpPr txBox="1"/>
          <p:nvPr/>
        </p:nvSpPr>
        <p:spPr>
          <a:xfrm>
            <a:off x="4576510" y="580046"/>
            <a:ext cx="284724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err="1"/>
              <a:t>Vetëm</a:t>
            </a:r>
            <a:r>
              <a:rPr lang="en-GB" sz="1400" dirty="0"/>
              <a:t> 11% e të </a:t>
            </a:r>
            <a:r>
              <a:rPr lang="en-GB" sz="1400" dirty="0" err="1"/>
              <a:t>anketuarve</a:t>
            </a:r>
            <a:r>
              <a:rPr lang="en-GB" sz="1400" dirty="0"/>
              <a:t> </a:t>
            </a:r>
            <a:r>
              <a:rPr lang="en-GB" sz="1400" dirty="0" err="1"/>
              <a:t>bëjnë</a:t>
            </a:r>
            <a:r>
              <a:rPr lang="en-GB" sz="1400" dirty="0"/>
              <a:t> </a:t>
            </a:r>
            <a:r>
              <a:rPr lang="en-GB" sz="1400" dirty="0" err="1"/>
              <a:t>trajnime</a:t>
            </a:r>
            <a:r>
              <a:rPr lang="en-GB" sz="1400" dirty="0"/>
              <a:t> </a:t>
            </a:r>
            <a:r>
              <a:rPr lang="en-GB" sz="1400" dirty="0" err="1"/>
              <a:t>individuale</a:t>
            </a:r>
            <a:r>
              <a:rPr lang="en-GB" sz="1400" dirty="0"/>
              <a:t> për </a:t>
            </a:r>
            <a:r>
              <a:rPr lang="en-GB" sz="1400" dirty="0" err="1"/>
              <a:t>t'u</a:t>
            </a:r>
            <a:r>
              <a:rPr lang="en-GB" sz="1400" dirty="0"/>
              <a:t> </a:t>
            </a:r>
            <a:r>
              <a:rPr lang="en-GB" sz="1400" dirty="0" err="1"/>
              <a:t>bërë</a:t>
            </a:r>
            <a:r>
              <a:rPr lang="en-GB" sz="1400" dirty="0"/>
              <a:t> </a:t>
            </a:r>
            <a:r>
              <a:rPr lang="en-GB" sz="1400" dirty="0" err="1"/>
              <a:t>më</a:t>
            </a:r>
            <a:r>
              <a:rPr lang="en-GB" sz="1400" dirty="0"/>
              <a:t> të </a:t>
            </a:r>
            <a:r>
              <a:rPr lang="sq-AL" sz="1400" dirty="0"/>
              <a:t>edukuar</a:t>
            </a:r>
            <a:r>
              <a:rPr lang="en-GB" sz="1400" dirty="0"/>
              <a:t> </a:t>
            </a:r>
            <a:r>
              <a:rPr lang="en-GB" sz="1400" dirty="0" err="1"/>
              <a:t>financiarisht</a:t>
            </a:r>
            <a:r>
              <a:rPr lang="en-GB" sz="1400" dirty="0"/>
              <a:t> dhe për të </a:t>
            </a:r>
            <a:r>
              <a:rPr lang="en-GB" sz="1400" dirty="0" err="1"/>
              <a:t>përdorur</a:t>
            </a:r>
            <a:r>
              <a:rPr lang="en-GB" sz="1400" dirty="0"/>
              <a:t> </a:t>
            </a:r>
            <a:r>
              <a:rPr lang="en-GB" sz="1400" dirty="0" err="1"/>
              <a:t>shërbimet</a:t>
            </a:r>
            <a:r>
              <a:rPr lang="en-GB" sz="1400" dirty="0"/>
              <a:t> </a:t>
            </a:r>
            <a:r>
              <a:rPr lang="en-GB" sz="1400" dirty="0" err="1"/>
              <a:t>në</a:t>
            </a:r>
            <a:r>
              <a:rPr lang="en-GB" sz="1400" dirty="0"/>
              <a:t> internet.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err="1"/>
              <a:t>Vetëm</a:t>
            </a:r>
            <a:r>
              <a:rPr lang="en-GB" sz="1400" dirty="0"/>
              <a:t> 6% </a:t>
            </a:r>
            <a:r>
              <a:rPr lang="en-GB" sz="1400" dirty="0" err="1"/>
              <a:t>janë</a:t>
            </a:r>
            <a:r>
              <a:rPr lang="en-GB" sz="1400" dirty="0"/>
              <a:t> </a:t>
            </a:r>
            <a:r>
              <a:rPr lang="en-GB" sz="1400" dirty="0" err="1"/>
              <a:t>kuriozë</a:t>
            </a:r>
            <a:r>
              <a:rPr lang="en-GB" sz="1400" dirty="0"/>
              <a:t> për të </a:t>
            </a:r>
            <a:r>
              <a:rPr lang="en-GB" sz="1400" dirty="0" err="1"/>
              <a:t>provuar</a:t>
            </a:r>
            <a:r>
              <a:rPr lang="en-GB" sz="1400" dirty="0"/>
              <a:t> </a:t>
            </a:r>
            <a:r>
              <a:rPr lang="en-GB" sz="1400" dirty="0" err="1"/>
              <a:t>shërbime</a:t>
            </a:r>
            <a:r>
              <a:rPr lang="en-GB" sz="1400" dirty="0"/>
              <a:t> të </a:t>
            </a:r>
            <a:r>
              <a:rPr lang="en-GB" sz="1400" dirty="0" err="1"/>
              <a:t>reja</a:t>
            </a:r>
            <a:r>
              <a:rPr lang="en-GB" sz="1400" dirty="0"/>
              <a:t> </a:t>
            </a:r>
            <a:r>
              <a:rPr lang="en-GB" sz="1400" dirty="0" err="1"/>
              <a:t>financiare</a:t>
            </a:r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51% </a:t>
            </a:r>
            <a:r>
              <a:rPr lang="en-GB" sz="1400" dirty="0" err="1"/>
              <a:t>menaxhojnë</a:t>
            </a:r>
            <a:r>
              <a:rPr lang="en-GB" sz="1400" dirty="0"/>
              <a:t> </a:t>
            </a:r>
            <a:r>
              <a:rPr lang="en-GB" sz="1400" dirty="0" err="1"/>
              <a:t>financat</a:t>
            </a:r>
            <a:r>
              <a:rPr lang="en-GB" sz="1400" dirty="0"/>
              <a:t> e tyre me </a:t>
            </a:r>
            <a:r>
              <a:rPr lang="en-GB" sz="1400" dirty="0" err="1"/>
              <a:t>ato</a:t>
            </a:r>
            <a:r>
              <a:rPr lang="en-GB" sz="1400" dirty="0"/>
              <a:t> </a:t>
            </a:r>
            <a:r>
              <a:rPr lang="en-GB" sz="1400" dirty="0" err="1"/>
              <a:t>që</a:t>
            </a:r>
            <a:r>
              <a:rPr lang="en-GB" sz="1400" dirty="0"/>
              <a:t> </a:t>
            </a:r>
            <a:r>
              <a:rPr lang="en-GB" sz="1400" dirty="0" err="1"/>
              <a:t>dinë</a:t>
            </a:r>
            <a:r>
              <a:rPr lang="en-GB" sz="1400" dirty="0"/>
              <a:t> dhe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21% e të </a:t>
            </a:r>
            <a:r>
              <a:rPr lang="en-GB" sz="1400" dirty="0" err="1"/>
              <a:t>anketuarve</a:t>
            </a:r>
            <a:r>
              <a:rPr lang="en-GB" sz="1400" dirty="0"/>
              <a:t> </a:t>
            </a:r>
            <a:r>
              <a:rPr lang="en-GB" sz="1400" dirty="0" err="1"/>
              <a:t>nuk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kushtojnë</a:t>
            </a:r>
            <a:r>
              <a:rPr lang="en-GB" sz="1400" dirty="0"/>
              <a:t> </a:t>
            </a:r>
            <a:r>
              <a:rPr lang="en-GB" sz="1400" dirty="0" err="1"/>
              <a:t>vëmendje</a:t>
            </a:r>
            <a:r>
              <a:rPr lang="en-GB" sz="1400" dirty="0"/>
              <a:t> </a:t>
            </a:r>
            <a:r>
              <a:rPr lang="sq-AL" sz="1400" dirty="0"/>
              <a:t>Edukimit</a:t>
            </a:r>
            <a:r>
              <a:rPr lang="en-GB" sz="1400" dirty="0"/>
              <a:t> </a:t>
            </a:r>
            <a:r>
              <a:rPr lang="sq-AL" sz="1400" dirty="0"/>
              <a:t>F</a:t>
            </a:r>
            <a:r>
              <a:rPr lang="en-GB" sz="1400" dirty="0" err="1"/>
              <a:t>inanciar</a:t>
            </a:r>
            <a:endParaRPr lang="en-GB" sz="1400" dirty="0"/>
          </a:p>
        </p:txBody>
      </p:sp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D9AAAD6-070D-4CFF-9B30-10B478BB8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11" y="502161"/>
            <a:ext cx="4218499" cy="27622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A0D9228-5611-42DE-97B2-575FD3DCC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64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58988" y="127304"/>
            <a:ext cx="5993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600" dirty="0"/>
              <a:t>Konkluzione</a:t>
            </a:r>
            <a:endParaRPr lang="en-GB" sz="1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88C5CF-CD58-4DFD-B970-7F44B10FABD2}"/>
              </a:ext>
            </a:extLst>
          </p:cNvPr>
          <p:cNvSpPr/>
          <p:nvPr/>
        </p:nvSpPr>
        <p:spPr>
          <a:xfrm>
            <a:off x="519112" y="528380"/>
            <a:ext cx="6559225" cy="14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Njerëzit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Shqipëri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vështirë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punojnë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banka</a:t>
            </a:r>
            <a:r>
              <a:rPr lang="sq-A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por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shfrytëzojnë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potencialin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plotë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kredive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 Institucionet Financiare jo Bankë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shumë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përfshirje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financiare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sq-A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Institucionet Financiare jo Bankë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opsioni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duhur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gjithë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financohen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por,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Shumica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të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anketuarve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nuk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njohin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përfitimet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shërbimeve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nga Institucionet Financiare jo Bankë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dhe ka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nevojë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shumë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Edukim F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inanciar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veçanërisht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zhvillimet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reja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treg</a:t>
            </a:r>
            <a:endParaRPr lang="sq-A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sq-AL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4E6C89-1D3F-40EE-B027-609535E7B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35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87763E-8EDA-402F-8B39-344EA8A93CD7}"/>
              </a:ext>
            </a:extLst>
          </p:cNvPr>
          <p:cNvSpPr txBox="1"/>
          <p:nvPr/>
        </p:nvSpPr>
        <p:spPr>
          <a:xfrm>
            <a:off x="134162" y="14069"/>
            <a:ext cx="5993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</a:t>
            </a:r>
            <a:r>
              <a:rPr lang="sq-AL" sz="1600" dirty="0"/>
              <a:t>k</a:t>
            </a:r>
            <a:r>
              <a:rPr lang="en-GB" sz="1600" dirty="0"/>
              <a:t>om</a:t>
            </a:r>
            <a:r>
              <a:rPr lang="sq-AL" sz="1600" dirty="0"/>
              <a:t>a</a:t>
            </a:r>
            <a:r>
              <a:rPr lang="en-GB" sz="1600" dirty="0" err="1"/>
              <a:t>nd</a:t>
            </a:r>
            <a:r>
              <a:rPr lang="sq-AL" sz="1600" dirty="0"/>
              <a:t>ime</a:t>
            </a:r>
            <a:endParaRPr lang="en-GB" sz="1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3D6A5D-915A-4B04-AC76-E6405355D952}"/>
              </a:ext>
            </a:extLst>
          </p:cNvPr>
          <p:cNvSpPr/>
          <p:nvPr/>
        </p:nvSpPr>
        <p:spPr>
          <a:xfrm>
            <a:off x="241788" y="352623"/>
            <a:ext cx="6559225" cy="3023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Fuqizimi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grupeve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margjinalizuara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kenë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shumë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akses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informacion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lidhje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opsionet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tyre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financohen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nga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Institucionet Financiare jo Bankë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Fuqizimi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domosdoshëm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veçanërisht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grupet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vijuese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: 18-34,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zonat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rurale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femrat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Nëse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njerëzit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kuptojnë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vërtet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mënyrën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funksionojnë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sistemet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financiare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moshë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re,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ose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edhe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vonë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jetë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nëse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ata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kanë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marrë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vendime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dobëta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, por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mësojnë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kthehen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t'i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rregullojnë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ato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fillojnë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planifikojnë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ardhmen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ata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ndërmarrin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hapat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bërë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jetë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mirë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veten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tyre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Edukimi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inanciar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rëndësish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ëm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sepse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mëso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njerzit 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jen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efikas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financat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e tyre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Vetëm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përmes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Edukimit Financiar 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ne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mund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zhdukim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frikën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marrjes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kredie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përmirësuar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aspektet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ndryshme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jetës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kuptojmë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t'i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menaxhojmë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siç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duhet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ato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këtë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drejtim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, ne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nxisim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gjithë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aktorët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kryesorë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ndikuesit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kësaj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çështjeje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Ministria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Financave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, Banka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Shqipërisë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, dhe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Ministria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Arsimit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bashkohen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fillojnë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ndërmarrin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hapa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konkret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zbatimin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projekteve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arsimore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nivel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kombëtar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. Ne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jemi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vetëdijshëm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programet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aktuale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që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po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zhvillohen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Shqipëri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, por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duam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mbrojmë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qasje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praktike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unifikuar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këtë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temë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Kredo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Financave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do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bashkohet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me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gjitha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përpjekjet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bëra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Shqipëri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për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ngritur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nielin e Edukimit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Financiar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dhe do të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marrë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rol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drejtues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shtyrjen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kësaj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çështjeje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pasi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beson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fuqimisht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është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një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çështje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rëndësi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kombëtare</a:t>
            </a:r>
            <a:r>
              <a:rPr lang="en-GB" sz="10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q-AL" sz="1050" dirty="0">
                <a:latin typeface="Calibri" panose="020F0502020204030204" pitchFamily="34" charset="0"/>
                <a:cs typeface="Calibri" panose="020F0502020204030204" pitchFamily="34" charset="0"/>
              </a:rPr>
              <a:t>për të cilën ka shume punë për të bërë. </a:t>
            </a:r>
            <a:endParaRPr lang="en-GB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B38359-29B6-4F13-AC5E-FE69E7F55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9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8CEDCB-18C0-4D97-9279-4A375122426C}"/>
              </a:ext>
            </a:extLst>
          </p:cNvPr>
          <p:cNvSpPr txBox="1"/>
          <p:nvPr/>
        </p:nvSpPr>
        <p:spPr>
          <a:xfrm>
            <a:off x="1782414" y="1188934"/>
            <a:ext cx="4119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sz="4800" dirty="0"/>
              <a:t>Faleminderit</a:t>
            </a:r>
            <a:endParaRPr lang="en-GB" sz="4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1E65BB-25F7-4408-8C6D-47CCDECA84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613" y="2511468"/>
            <a:ext cx="4694447" cy="108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23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44475" y="4764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Metodologjia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D90A61-FA92-4021-B0B2-19D4BC12B64C}"/>
              </a:ext>
            </a:extLst>
          </p:cNvPr>
          <p:cNvSpPr txBox="1"/>
          <p:nvPr/>
        </p:nvSpPr>
        <p:spPr>
          <a:xfrm>
            <a:off x="244475" y="416972"/>
            <a:ext cx="7201354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100" dirty="0"/>
              <a:t>Ky kërkim është ndërmarrë nga kompania kërkimore IDRA dhe gjetjen në të janë të çertifikuara nga BDO. </a:t>
            </a:r>
            <a:endParaRPr lang="en-GB" sz="1100" dirty="0"/>
          </a:p>
          <a:p>
            <a:endParaRPr lang="en-GB" sz="1100" dirty="0"/>
          </a:p>
          <a:p>
            <a:r>
              <a:rPr lang="sq-AL" sz="1100" dirty="0"/>
              <a:t>Kompania kërkimore ka zhvilluar një pyetësor i cili përbëhet nga tre grupe pyetjesh: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100" dirty="0"/>
              <a:t>Njerzit dhe të ardhurat e tyre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100" dirty="0"/>
              <a:t>Kreditë jo- bankare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q-AL" sz="1100" dirty="0"/>
              <a:t>Përgjegjësia Sociale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q-AL" sz="1100" dirty="0"/>
          </a:p>
          <a:p>
            <a:r>
              <a:rPr lang="sq-AL" sz="1100" dirty="0"/>
              <a:t>500 intervista në nivel kombëtar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/>
              <a:t>18+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100" dirty="0"/>
              <a:t>Mbledhja e të dhënave nëpërmjet metodës CATI në mënyrë rastësore (Intervista Telefonike Të zgjedhura rastësisht nga kompjuteri)</a:t>
            </a:r>
            <a:endParaRPr lang="sq-AL" sz="1100" b="1" dirty="0"/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100" dirty="0"/>
              <a:t>Për këtë studim parametrat e monitoruar janë: rajoni, përbërja zonale, mosha dhe gjinia në mënyrë që ti përmbaheshim shpërndarjes që raportuar në </a:t>
            </a:r>
            <a:r>
              <a:rPr lang="en-GB" sz="1100" dirty="0"/>
              <a:t>CENSUS 2011.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sq-AL" sz="1100" dirty="0"/>
              <a:t>Koha e ekzekutimit</a:t>
            </a:r>
            <a:r>
              <a:rPr lang="en-GB" sz="1100" dirty="0"/>
              <a:t>: September 2019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1100" dirty="0"/>
              <a:t>Margin of error, 4.3% with 95% confidence interval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1A80C5-118A-4E3B-8C3F-6AEE92BA0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348" y="3128074"/>
            <a:ext cx="1830978" cy="4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47446" y="0"/>
            <a:ext cx="1145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Industria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4327AA-6E00-4719-A54F-BBBB80D32916}"/>
              </a:ext>
            </a:extLst>
          </p:cNvPr>
          <p:cNvSpPr txBox="1"/>
          <p:nvPr/>
        </p:nvSpPr>
        <p:spPr>
          <a:xfrm>
            <a:off x="20273" y="2054454"/>
            <a:ext cx="34746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Sa </a:t>
            </a:r>
            <a:r>
              <a:rPr lang="en-GB" sz="800" dirty="0" err="1"/>
              <a:t>i</a:t>
            </a:r>
            <a:r>
              <a:rPr lang="en-GB" sz="800" dirty="0"/>
              <a:t> </a:t>
            </a:r>
            <a:r>
              <a:rPr lang="en-GB" sz="800" dirty="0" err="1"/>
              <a:t>përket</a:t>
            </a:r>
            <a:r>
              <a:rPr lang="en-GB" sz="800" dirty="0"/>
              <a:t> </a:t>
            </a:r>
            <a:r>
              <a:rPr lang="en-GB" sz="800" dirty="0" err="1"/>
              <a:t>institucioneve</a:t>
            </a:r>
            <a:r>
              <a:rPr lang="en-GB" sz="800" dirty="0"/>
              <a:t> </a:t>
            </a:r>
            <a:r>
              <a:rPr lang="en-GB" sz="800" dirty="0" err="1"/>
              <a:t>financiare</a:t>
            </a:r>
            <a:r>
              <a:rPr lang="en-GB" sz="800" dirty="0"/>
              <a:t>, jo-</a:t>
            </a:r>
            <a:r>
              <a:rPr lang="en-GB" sz="800" dirty="0" err="1"/>
              <a:t>bankare</a:t>
            </a:r>
            <a:r>
              <a:rPr lang="en-GB" sz="800" dirty="0"/>
              <a:t>, </a:t>
            </a:r>
            <a:r>
              <a:rPr lang="en-GB" sz="800" dirty="0" err="1"/>
              <a:t>ekzistojnë</a:t>
            </a:r>
            <a:r>
              <a:rPr lang="en-GB" sz="800" dirty="0"/>
              <a:t> 30 </a:t>
            </a:r>
            <a:r>
              <a:rPr lang="en-GB" sz="800" dirty="0" err="1"/>
              <a:t>institucione</a:t>
            </a:r>
            <a:r>
              <a:rPr lang="en-GB" sz="800" dirty="0"/>
              <a:t> të </a:t>
            </a:r>
            <a:r>
              <a:rPr lang="en-GB" sz="800" dirty="0" err="1"/>
              <a:t>tilla</a:t>
            </a:r>
            <a:r>
              <a:rPr lang="en-GB" sz="800" dirty="0"/>
              <a:t>.</a:t>
            </a:r>
          </a:p>
          <a:p>
            <a:r>
              <a:rPr lang="en-GB" sz="800" dirty="0" err="1"/>
              <a:t>Gjatë</a:t>
            </a:r>
            <a:r>
              <a:rPr lang="en-GB" sz="800" dirty="0"/>
              <a:t> </a:t>
            </a:r>
            <a:r>
              <a:rPr lang="en-GB" sz="800" dirty="0" err="1"/>
              <a:t>viteve</a:t>
            </a:r>
            <a:r>
              <a:rPr lang="en-GB" sz="800" dirty="0"/>
              <a:t> 2016-2018, </a:t>
            </a:r>
            <a:r>
              <a:rPr lang="en-GB" sz="800" dirty="0" err="1"/>
              <a:t>numri</a:t>
            </a:r>
            <a:r>
              <a:rPr lang="en-GB" sz="800" dirty="0"/>
              <a:t> </a:t>
            </a:r>
            <a:r>
              <a:rPr lang="en-GB" sz="800" dirty="0" err="1"/>
              <a:t>i</a:t>
            </a:r>
            <a:r>
              <a:rPr lang="en-GB" sz="800" dirty="0"/>
              <a:t> </a:t>
            </a:r>
            <a:r>
              <a:rPr lang="en-GB" sz="800" dirty="0" err="1"/>
              <a:t>institucioneve</a:t>
            </a:r>
            <a:r>
              <a:rPr lang="en-GB" sz="800" dirty="0"/>
              <a:t> </a:t>
            </a:r>
            <a:r>
              <a:rPr lang="en-GB" sz="800" dirty="0" err="1"/>
              <a:t>financiare</a:t>
            </a:r>
            <a:r>
              <a:rPr lang="en-GB" sz="800" dirty="0"/>
              <a:t>, jo-</a:t>
            </a:r>
            <a:r>
              <a:rPr lang="en-GB" sz="800" dirty="0" err="1"/>
              <a:t>bankare</a:t>
            </a:r>
            <a:r>
              <a:rPr lang="en-GB" sz="800" dirty="0"/>
              <a:t> ka </a:t>
            </a:r>
            <a:r>
              <a:rPr lang="en-GB" sz="800" dirty="0" err="1"/>
              <a:t>ndryshuar</a:t>
            </a:r>
            <a:r>
              <a:rPr lang="en-GB" sz="800" dirty="0"/>
              <a:t>;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vitin</a:t>
            </a:r>
            <a:r>
              <a:rPr lang="en-GB" sz="800" dirty="0"/>
              <a:t> </a:t>
            </a:r>
            <a:r>
              <a:rPr lang="en-GB" sz="800" b="1" dirty="0"/>
              <a:t>2016</a:t>
            </a:r>
            <a:r>
              <a:rPr lang="en-GB" sz="800" dirty="0"/>
              <a:t> </a:t>
            </a:r>
            <a:r>
              <a:rPr lang="en-GB" sz="800" dirty="0" err="1"/>
              <a:t>kishte</a:t>
            </a:r>
            <a:r>
              <a:rPr lang="en-GB" sz="800" dirty="0"/>
              <a:t> </a:t>
            </a:r>
            <a:r>
              <a:rPr lang="en-GB" sz="800" b="1" dirty="0"/>
              <a:t>28 </a:t>
            </a:r>
            <a:r>
              <a:rPr lang="en-GB" sz="800" b="1" dirty="0" err="1"/>
              <a:t>institucione</a:t>
            </a:r>
            <a:r>
              <a:rPr lang="en-GB" sz="800" dirty="0"/>
              <a:t> të </a:t>
            </a:r>
            <a:r>
              <a:rPr lang="en-GB" sz="800" dirty="0" err="1"/>
              <a:t>tilla</a:t>
            </a:r>
            <a:r>
              <a:rPr lang="en-GB" sz="800" dirty="0"/>
              <a:t>, </a:t>
            </a:r>
            <a:r>
              <a:rPr lang="en-GB" sz="800" dirty="0" err="1"/>
              <a:t>ndërsa</a:t>
            </a:r>
            <a:r>
              <a:rPr lang="en-GB" sz="800" dirty="0"/>
              <a:t>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vitin</a:t>
            </a:r>
            <a:r>
              <a:rPr lang="en-GB" sz="800" dirty="0"/>
              <a:t> </a:t>
            </a:r>
            <a:r>
              <a:rPr lang="en-GB" sz="800" b="1" dirty="0"/>
              <a:t>2017 </a:t>
            </a:r>
            <a:r>
              <a:rPr lang="en-GB" sz="800" dirty="0"/>
              <a:t>u </a:t>
            </a:r>
            <a:r>
              <a:rPr lang="en-GB" sz="800" dirty="0" err="1"/>
              <a:t>licencuan</a:t>
            </a:r>
            <a:r>
              <a:rPr lang="en-GB" sz="800" dirty="0"/>
              <a:t> </a:t>
            </a:r>
            <a:r>
              <a:rPr lang="en-GB" sz="800" dirty="0" err="1"/>
              <a:t>tre</a:t>
            </a:r>
            <a:r>
              <a:rPr lang="en-GB" sz="800" dirty="0"/>
              <a:t> </a:t>
            </a:r>
            <a:r>
              <a:rPr lang="en-GB" sz="800" dirty="0" err="1"/>
              <a:t>institucione</a:t>
            </a:r>
            <a:r>
              <a:rPr lang="en-GB" sz="800" dirty="0"/>
              <a:t> (</a:t>
            </a:r>
            <a:r>
              <a:rPr lang="en-GB" sz="800" dirty="0" err="1"/>
              <a:t>Fondi</a:t>
            </a:r>
            <a:r>
              <a:rPr lang="en-GB" sz="800" dirty="0"/>
              <a:t> </a:t>
            </a:r>
            <a:r>
              <a:rPr lang="en-GB" sz="800" dirty="0" err="1"/>
              <a:t>Agro</a:t>
            </a:r>
            <a:r>
              <a:rPr lang="en-GB" sz="800" dirty="0"/>
              <a:t> &amp; Social, Kredo </a:t>
            </a:r>
            <a:r>
              <a:rPr lang="en-GB" sz="800" dirty="0" err="1"/>
              <a:t>Financave</a:t>
            </a:r>
            <a:r>
              <a:rPr lang="en-GB" sz="800" dirty="0"/>
              <a:t>, </a:t>
            </a:r>
            <a:r>
              <a:rPr lang="en-GB" sz="800" dirty="0" err="1"/>
              <a:t>Raea</a:t>
            </a:r>
            <a:r>
              <a:rPr lang="en-GB" sz="800" dirty="0"/>
              <a:t> Financial Services) me </a:t>
            </a:r>
            <a:r>
              <a:rPr lang="en-GB" sz="800" dirty="0" err="1"/>
              <a:t>gjithsej</a:t>
            </a:r>
            <a:r>
              <a:rPr lang="en-GB" sz="800" dirty="0"/>
              <a:t> </a:t>
            </a:r>
            <a:r>
              <a:rPr lang="en-GB" sz="800" b="1" dirty="0"/>
              <a:t>31 </a:t>
            </a:r>
            <a:r>
              <a:rPr lang="en-GB" sz="800" dirty="0"/>
              <a:t>dhe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vitin</a:t>
            </a:r>
            <a:r>
              <a:rPr lang="en-GB" sz="800" dirty="0"/>
              <a:t> </a:t>
            </a:r>
            <a:r>
              <a:rPr lang="en-GB" sz="800" b="1" dirty="0"/>
              <a:t>2018</a:t>
            </a:r>
            <a:r>
              <a:rPr lang="en-GB" sz="800" dirty="0"/>
              <a:t> </a:t>
            </a:r>
            <a:r>
              <a:rPr lang="sq-AL" sz="800" dirty="0"/>
              <a:t>licenca e </a:t>
            </a:r>
            <a:r>
              <a:rPr lang="en-GB" sz="800" dirty="0"/>
              <a:t>M-</a:t>
            </a:r>
            <a:r>
              <a:rPr lang="en-GB" sz="800" dirty="0" err="1"/>
              <a:t>Pesa</a:t>
            </a:r>
            <a:r>
              <a:rPr lang="en-GB" sz="800" dirty="0"/>
              <a:t> u </a:t>
            </a:r>
            <a:r>
              <a:rPr lang="en-GB" sz="800" dirty="0" err="1"/>
              <a:t>revokua</a:t>
            </a:r>
            <a:r>
              <a:rPr lang="en-GB" sz="800" dirty="0"/>
              <a:t> me </a:t>
            </a:r>
            <a:r>
              <a:rPr lang="en-GB" sz="800" dirty="0" err="1"/>
              <a:t>kërkesën</a:t>
            </a:r>
            <a:r>
              <a:rPr lang="en-GB" sz="800" dirty="0"/>
              <a:t> e </a:t>
            </a:r>
            <a:r>
              <a:rPr lang="sq-AL" sz="800" dirty="0"/>
              <a:t>tyre</a:t>
            </a:r>
            <a:r>
              <a:rPr lang="en-GB" sz="800" dirty="0"/>
              <a:t> duke </a:t>
            </a:r>
            <a:r>
              <a:rPr lang="en-GB" sz="800" dirty="0" err="1"/>
              <a:t>bërë</a:t>
            </a:r>
            <a:r>
              <a:rPr lang="en-GB" sz="800" dirty="0"/>
              <a:t> </a:t>
            </a:r>
            <a:r>
              <a:rPr lang="en-GB" sz="800" dirty="0" err="1"/>
              <a:t>numrin</a:t>
            </a:r>
            <a:r>
              <a:rPr lang="en-GB" sz="800" dirty="0"/>
              <a:t> </a:t>
            </a:r>
            <a:r>
              <a:rPr lang="en-GB" sz="800" dirty="0" err="1"/>
              <a:t>aktual</a:t>
            </a:r>
            <a:r>
              <a:rPr lang="en-GB" sz="800" dirty="0"/>
              <a:t> të NBFI </a:t>
            </a:r>
            <a:r>
              <a:rPr lang="en-GB" sz="800" b="1" dirty="0"/>
              <a:t>30</a:t>
            </a:r>
            <a:r>
              <a:rPr lang="en-GB" sz="800" dirty="0"/>
              <a:t>.</a:t>
            </a:r>
          </a:p>
          <a:p>
            <a:r>
              <a:rPr lang="en-GB" sz="800" dirty="0" err="1"/>
              <a:t>Sipas</a:t>
            </a:r>
            <a:r>
              <a:rPr lang="en-GB" sz="800" dirty="0"/>
              <a:t> të </a:t>
            </a:r>
            <a:r>
              <a:rPr lang="en-GB" sz="800" dirty="0" err="1"/>
              <a:t>dhënave</a:t>
            </a:r>
            <a:r>
              <a:rPr lang="en-GB" sz="800" dirty="0"/>
              <a:t> </a:t>
            </a:r>
            <a:r>
              <a:rPr lang="en-GB" sz="800" dirty="0" err="1"/>
              <a:t>zyrtare</a:t>
            </a:r>
            <a:r>
              <a:rPr lang="en-GB" sz="800" dirty="0"/>
              <a:t>, </a:t>
            </a:r>
            <a:r>
              <a:rPr lang="en-GB" sz="800" dirty="0" err="1"/>
              <a:t>bankat</a:t>
            </a:r>
            <a:r>
              <a:rPr lang="en-GB" sz="800" dirty="0"/>
              <a:t> </a:t>
            </a:r>
            <a:r>
              <a:rPr lang="en-GB" sz="800" dirty="0" err="1"/>
              <a:t>përbëjnë</a:t>
            </a:r>
            <a:r>
              <a:rPr lang="en-GB" sz="800" dirty="0"/>
              <a:t> 96.9% të </a:t>
            </a:r>
            <a:r>
              <a:rPr lang="sq-AL" sz="800" dirty="0"/>
              <a:t>aseteve</a:t>
            </a:r>
            <a:r>
              <a:rPr lang="en-GB" sz="800" dirty="0"/>
              <a:t>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sistemin</a:t>
            </a:r>
            <a:r>
              <a:rPr lang="en-GB" sz="800" dirty="0"/>
              <a:t> e </a:t>
            </a:r>
            <a:r>
              <a:rPr lang="en-GB" sz="800" dirty="0" err="1"/>
              <a:t>përgjithshëm</a:t>
            </a:r>
            <a:r>
              <a:rPr lang="en-GB" sz="800" dirty="0"/>
              <a:t> </a:t>
            </a:r>
            <a:r>
              <a:rPr lang="en-GB" sz="800" dirty="0" err="1"/>
              <a:t>bankar</a:t>
            </a:r>
            <a:r>
              <a:rPr lang="en-GB" sz="800" dirty="0"/>
              <a:t> </a:t>
            </a:r>
            <a:r>
              <a:rPr lang="en-GB" sz="800" dirty="0" err="1"/>
              <a:t>ndërsa</a:t>
            </a:r>
            <a:r>
              <a:rPr lang="en-GB" sz="800" dirty="0"/>
              <a:t> </a:t>
            </a:r>
            <a:r>
              <a:rPr lang="en-GB" sz="800" dirty="0" err="1"/>
              <a:t>institucionet</a:t>
            </a:r>
            <a:r>
              <a:rPr lang="en-GB" sz="800" dirty="0"/>
              <a:t> </a:t>
            </a:r>
            <a:r>
              <a:rPr lang="en-GB" sz="800" dirty="0" err="1"/>
              <a:t>financiare</a:t>
            </a:r>
            <a:r>
              <a:rPr lang="en-GB" sz="800" dirty="0"/>
              <a:t> jo-</a:t>
            </a:r>
            <a:r>
              <a:rPr lang="en-GB" sz="800" dirty="0" err="1"/>
              <a:t>bankare</a:t>
            </a:r>
            <a:r>
              <a:rPr lang="en-GB" sz="800" dirty="0"/>
              <a:t> </a:t>
            </a:r>
            <a:r>
              <a:rPr lang="en-GB" sz="800" dirty="0" err="1"/>
              <a:t>zënë</a:t>
            </a:r>
            <a:r>
              <a:rPr lang="en-GB" sz="800" dirty="0"/>
              <a:t> 3.1% të </a:t>
            </a:r>
            <a:r>
              <a:rPr lang="en-GB" sz="800" dirty="0" err="1"/>
              <a:t>totalit</a:t>
            </a:r>
            <a:r>
              <a:rPr lang="en-GB" sz="800" dirty="0"/>
              <a:t> të </a:t>
            </a:r>
            <a:r>
              <a:rPr lang="sq-AL" sz="800" dirty="0"/>
              <a:t>aseteve</a:t>
            </a:r>
            <a:r>
              <a:rPr lang="en-GB" sz="800" dirty="0"/>
              <a:t>.</a:t>
            </a:r>
            <a:endParaRPr lang="sq-AL" sz="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F4F7EF-3BF1-4E28-B176-AF771DA4F8F3}"/>
              </a:ext>
            </a:extLst>
          </p:cNvPr>
          <p:cNvSpPr txBox="1"/>
          <p:nvPr/>
        </p:nvSpPr>
        <p:spPr>
          <a:xfrm>
            <a:off x="3635379" y="2054453"/>
            <a:ext cx="3591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/>
              <a:t>Kur </a:t>
            </a:r>
            <a:r>
              <a:rPr lang="en-GB" sz="800" dirty="0" err="1"/>
              <a:t>merret</a:t>
            </a:r>
            <a:r>
              <a:rPr lang="en-GB" sz="800" dirty="0"/>
              <a:t>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konsideratë</a:t>
            </a:r>
            <a:r>
              <a:rPr lang="en-GB" sz="800" dirty="0"/>
              <a:t> </a:t>
            </a:r>
            <a:r>
              <a:rPr lang="en-GB" sz="800" dirty="0" err="1"/>
              <a:t>pjesa</a:t>
            </a:r>
            <a:r>
              <a:rPr lang="en-GB" sz="800" dirty="0"/>
              <a:t> e </a:t>
            </a:r>
            <a:r>
              <a:rPr lang="en-GB" sz="800" dirty="0" err="1"/>
              <a:t>tregut</a:t>
            </a:r>
            <a:r>
              <a:rPr lang="en-GB" sz="800" dirty="0"/>
              <a:t> të </a:t>
            </a:r>
            <a:r>
              <a:rPr lang="en-GB" sz="800" dirty="0" err="1"/>
              <a:t>huave</a:t>
            </a:r>
            <a:r>
              <a:rPr lang="en-GB" sz="800" dirty="0"/>
              <a:t> midis </a:t>
            </a:r>
            <a:r>
              <a:rPr lang="en-GB" sz="800" dirty="0" err="1"/>
              <a:t>bankave</a:t>
            </a:r>
            <a:r>
              <a:rPr lang="en-GB" sz="800" dirty="0"/>
              <a:t> dhe </a:t>
            </a:r>
            <a:r>
              <a:rPr lang="en-GB" sz="800" dirty="0" err="1"/>
              <a:t>institucioneve</a:t>
            </a:r>
            <a:r>
              <a:rPr lang="en-GB" sz="800" dirty="0"/>
              <a:t> </a:t>
            </a:r>
            <a:r>
              <a:rPr lang="en-GB" sz="800" dirty="0" err="1"/>
              <a:t>financiare</a:t>
            </a:r>
            <a:r>
              <a:rPr lang="en-GB" sz="800" dirty="0"/>
              <a:t> </a:t>
            </a:r>
            <a:r>
              <a:rPr lang="en-GB" sz="800" dirty="0" err="1"/>
              <a:t>jobanka</a:t>
            </a:r>
            <a:r>
              <a:rPr lang="en-GB" sz="800" dirty="0"/>
              <a:t>, </a:t>
            </a:r>
            <a:r>
              <a:rPr lang="en-GB" sz="800" dirty="0" err="1"/>
              <a:t>vërehet</a:t>
            </a:r>
            <a:r>
              <a:rPr lang="en-GB" sz="800" dirty="0"/>
              <a:t> se </a:t>
            </a:r>
            <a:r>
              <a:rPr lang="en-GB" sz="800" dirty="0" err="1"/>
              <a:t>pjesa</a:t>
            </a:r>
            <a:r>
              <a:rPr lang="en-GB" sz="800" dirty="0"/>
              <a:t> </a:t>
            </a:r>
            <a:r>
              <a:rPr lang="en-GB" sz="800" dirty="0" err="1"/>
              <a:t>dërrmuese</a:t>
            </a:r>
            <a:r>
              <a:rPr lang="en-GB" sz="800" dirty="0"/>
              <a:t> </a:t>
            </a:r>
            <a:r>
              <a:rPr lang="en-GB" sz="800" dirty="0" err="1"/>
              <a:t>përbëhet</a:t>
            </a:r>
            <a:r>
              <a:rPr lang="en-GB" sz="800" dirty="0"/>
              <a:t> </a:t>
            </a:r>
            <a:r>
              <a:rPr lang="en-GB" sz="800" dirty="0" err="1"/>
              <a:t>nga</a:t>
            </a:r>
            <a:r>
              <a:rPr lang="en-GB" sz="800" dirty="0"/>
              <a:t> </a:t>
            </a:r>
            <a:r>
              <a:rPr lang="en-GB" sz="800" b="1" dirty="0" err="1"/>
              <a:t>kredi</a:t>
            </a:r>
            <a:r>
              <a:rPr lang="en-GB" sz="800" b="1" dirty="0"/>
              <a:t> </a:t>
            </a:r>
            <a:r>
              <a:rPr lang="en-GB" sz="800" b="1" dirty="0" err="1"/>
              <a:t>bankare</a:t>
            </a:r>
            <a:r>
              <a:rPr lang="en-GB" sz="800" b="1" dirty="0"/>
              <a:t> (95%) </a:t>
            </a:r>
            <a:r>
              <a:rPr lang="en-GB" sz="800" dirty="0" err="1"/>
              <a:t>ndërsa</a:t>
            </a:r>
            <a:r>
              <a:rPr lang="en-GB" sz="800" dirty="0"/>
              <a:t> </a:t>
            </a:r>
            <a:r>
              <a:rPr lang="en-GB" sz="800" b="1" dirty="0" err="1"/>
              <a:t>kredia</a:t>
            </a:r>
            <a:r>
              <a:rPr lang="en-GB" sz="800" b="1" dirty="0"/>
              <a:t> jo-</a:t>
            </a:r>
            <a:r>
              <a:rPr lang="en-GB" sz="800" b="1" dirty="0" err="1"/>
              <a:t>bankare</a:t>
            </a:r>
            <a:r>
              <a:rPr lang="en-GB" sz="800" b="1" dirty="0"/>
              <a:t> </a:t>
            </a:r>
            <a:r>
              <a:rPr lang="en-GB" sz="800" b="1" dirty="0" err="1"/>
              <a:t>është</a:t>
            </a:r>
            <a:r>
              <a:rPr lang="en-GB" sz="800" b="1" dirty="0"/>
              <a:t> 5%</a:t>
            </a:r>
            <a:r>
              <a:rPr lang="en-GB" sz="800" dirty="0"/>
              <a:t> e </a:t>
            </a:r>
            <a:r>
              <a:rPr lang="en-GB" sz="800" dirty="0" err="1"/>
              <a:t>totalit</a:t>
            </a:r>
            <a:r>
              <a:rPr lang="en-GB" sz="800" dirty="0"/>
              <a:t> të </a:t>
            </a:r>
            <a:r>
              <a:rPr lang="en-GB" sz="800" dirty="0" err="1"/>
              <a:t>kredisë</a:t>
            </a:r>
            <a:r>
              <a:rPr lang="en-GB" sz="800" dirty="0"/>
              <a:t>.</a:t>
            </a:r>
          </a:p>
          <a:p>
            <a:r>
              <a:rPr lang="en-GB" sz="800" dirty="0" err="1"/>
              <a:t>Sipas</a:t>
            </a:r>
            <a:r>
              <a:rPr lang="en-GB" sz="800" dirty="0"/>
              <a:t> të </a:t>
            </a:r>
            <a:r>
              <a:rPr lang="en-GB" sz="800" dirty="0" err="1"/>
              <a:t>dhënave</a:t>
            </a:r>
            <a:r>
              <a:rPr lang="en-GB" sz="800" dirty="0"/>
              <a:t> të </a:t>
            </a:r>
            <a:r>
              <a:rPr lang="en-GB" sz="800" dirty="0" err="1"/>
              <a:t>vitit</a:t>
            </a:r>
            <a:r>
              <a:rPr lang="en-GB" sz="800" dirty="0"/>
              <a:t> </a:t>
            </a:r>
            <a:r>
              <a:rPr lang="en-GB" sz="800" b="1" dirty="0"/>
              <a:t>2016, 96.5% </a:t>
            </a:r>
            <a:r>
              <a:rPr lang="en-GB" sz="800" dirty="0"/>
              <a:t>e </a:t>
            </a:r>
            <a:r>
              <a:rPr lang="en-GB" sz="800" dirty="0" err="1"/>
              <a:t>totalit</a:t>
            </a:r>
            <a:r>
              <a:rPr lang="en-GB" sz="800" dirty="0"/>
              <a:t> të </a:t>
            </a:r>
            <a:r>
              <a:rPr lang="en-GB" sz="800" dirty="0" err="1"/>
              <a:t>kredive</a:t>
            </a:r>
            <a:r>
              <a:rPr lang="en-GB" sz="800" dirty="0"/>
              <a:t> (</a:t>
            </a:r>
            <a:r>
              <a:rPr lang="en-GB" sz="800" dirty="0" err="1"/>
              <a:t>ku</a:t>
            </a:r>
            <a:r>
              <a:rPr lang="en-GB" sz="800" dirty="0"/>
              <a:t> </a:t>
            </a:r>
            <a:r>
              <a:rPr lang="en-GB" sz="800" dirty="0" err="1"/>
              <a:t>gjithsej</a:t>
            </a:r>
            <a:r>
              <a:rPr lang="en-GB" sz="800" dirty="0"/>
              <a:t> </a:t>
            </a:r>
            <a:r>
              <a:rPr lang="en-GB" sz="800" dirty="0" err="1"/>
              <a:t>kreditë</a:t>
            </a:r>
            <a:r>
              <a:rPr lang="en-GB" sz="800" dirty="0"/>
              <a:t> </a:t>
            </a:r>
            <a:r>
              <a:rPr lang="en-GB" sz="800" dirty="0" err="1"/>
              <a:t>nënkupton</a:t>
            </a:r>
            <a:r>
              <a:rPr lang="en-GB" sz="800" dirty="0"/>
              <a:t> </a:t>
            </a:r>
            <a:r>
              <a:rPr lang="en-GB" sz="800" dirty="0" err="1"/>
              <a:t>shumën</a:t>
            </a:r>
            <a:r>
              <a:rPr lang="en-GB" sz="800" dirty="0"/>
              <a:t> e </a:t>
            </a:r>
            <a:r>
              <a:rPr lang="en-GB" sz="800" dirty="0" err="1"/>
              <a:t>kredive</a:t>
            </a:r>
            <a:r>
              <a:rPr lang="en-GB" sz="800" dirty="0"/>
              <a:t> </a:t>
            </a:r>
            <a:r>
              <a:rPr lang="en-GB" sz="800" dirty="0" err="1"/>
              <a:t>bankare</a:t>
            </a:r>
            <a:r>
              <a:rPr lang="en-GB" sz="800" dirty="0"/>
              <a:t> dhe të NBFIs) </a:t>
            </a:r>
            <a:r>
              <a:rPr lang="en-GB" sz="800" dirty="0" err="1"/>
              <a:t>jepet</a:t>
            </a:r>
            <a:r>
              <a:rPr lang="en-GB" sz="800" dirty="0"/>
              <a:t> </a:t>
            </a:r>
            <a:r>
              <a:rPr lang="en-GB" sz="800" dirty="0" err="1"/>
              <a:t>nga</a:t>
            </a:r>
            <a:r>
              <a:rPr lang="en-GB" sz="800" dirty="0"/>
              <a:t> </a:t>
            </a:r>
            <a:r>
              <a:rPr lang="en-GB" sz="800" dirty="0" err="1"/>
              <a:t>sistemi</a:t>
            </a:r>
            <a:r>
              <a:rPr lang="en-GB" sz="800" dirty="0"/>
              <a:t> </a:t>
            </a:r>
            <a:r>
              <a:rPr lang="en-GB" sz="800" dirty="0" err="1"/>
              <a:t>bankar</a:t>
            </a:r>
            <a:r>
              <a:rPr lang="en-GB" sz="800" dirty="0"/>
              <a:t> dhe </a:t>
            </a:r>
            <a:r>
              <a:rPr lang="en-GB" sz="800" dirty="0" err="1"/>
              <a:t>pjesa</a:t>
            </a:r>
            <a:r>
              <a:rPr lang="en-GB" sz="800" dirty="0"/>
              <a:t> </a:t>
            </a:r>
            <a:r>
              <a:rPr lang="en-GB" sz="800" dirty="0" err="1"/>
              <a:t>tjetër</a:t>
            </a:r>
            <a:r>
              <a:rPr lang="en-GB" sz="800" dirty="0"/>
              <a:t>, </a:t>
            </a:r>
            <a:r>
              <a:rPr lang="en-GB" sz="800" dirty="0" err="1"/>
              <a:t>rreth</a:t>
            </a:r>
            <a:r>
              <a:rPr lang="en-GB" sz="800" dirty="0"/>
              <a:t> </a:t>
            </a:r>
            <a:r>
              <a:rPr lang="en-GB" sz="800" b="1" dirty="0"/>
              <a:t>3.5% </a:t>
            </a:r>
            <a:r>
              <a:rPr lang="en-GB" sz="800" b="1" dirty="0" err="1"/>
              <a:t>nga</a:t>
            </a:r>
            <a:r>
              <a:rPr lang="en-GB" sz="800" b="1" dirty="0"/>
              <a:t> NBFI-të</a:t>
            </a:r>
            <a:r>
              <a:rPr lang="en-GB" sz="800" dirty="0"/>
              <a:t>. </a:t>
            </a:r>
            <a:r>
              <a:rPr lang="en-GB" sz="800" dirty="0" err="1"/>
              <a:t>Ndërsa</a:t>
            </a:r>
            <a:r>
              <a:rPr lang="en-GB" sz="800" dirty="0"/>
              <a:t>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vitin</a:t>
            </a:r>
            <a:r>
              <a:rPr lang="en-GB" sz="800" dirty="0"/>
              <a:t> </a:t>
            </a:r>
            <a:r>
              <a:rPr lang="en-GB" sz="800" b="1" dirty="0"/>
              <a:t>2017 </a:t>
            </a:r>
            <a:r>
              <a:rPr lang="en-GB" sz="800" dirty="0" err="1"/>
              <a:t>vihet</a:t>
            </a:r>
            <a:r>
              <a:rPr lang="en-GB" sz="800" dirty="0"/>
              <a:t> re </a:t>
            </a:r>
            <a:r>
              <a:rPr lang="en-GB" sz="800" dirty="0" err="1"/>
              <a:t>një</a:t>
            </a:r>
            <a:r>
              <a:rPr lang="en-GB" sz="800" dirty="0"/>
              <a:t> </a:t>
            </a:r>
            <a:r>
              <a:rPr lang="en-GB" sz="800" dirty="0" err="1"/>
              <a:t>ulje</a:t>
            </a:r>
            <a:r>
              <a:rPr lang="en-GB" sz="800" dirty="0"/>
              <a:t> </a:t>
            </a:r>
            <a:r>
              <a:rPr lang="en-GB" sz="800" dirty="0" err="1"/>
              <a:t>në</a:t>
            </a:r>
            <a:r>
              <a:rPr lang="en-GB" sz="800" dirty="0"/>
              <a:t> </a:t>
            </a:r>
            <a:r>
              <a:rPr lang="en-GB" sz="800" dirty="0" err="1"/>
              <a:t>kreditë</a:t>
            </a:r>
            <a:r>
              <a:rPr lang="en-GB" sz="800" dirty="0"/>
              <a:t> </a:t>
            </a:r>
            <a:r>
              <a:rPr lang="en-GB" sz="800" dirty="0" err="1"/>
              <a:t>bankare</a:t>
            </a:r>
            <a:r>
              <a:rPr lang="en-GB" sz="800" dirty="0"/>
              <a:t> dhe </a:t>
            </a:r>
            <a:r>
              <a:rPr lang="en-GB" sz="800" dirty="0" err="1"/>
              <a:t>një</a:t>
            </a:r>
            <a:r>
              <a:rPr lang="en-GB" sz="800" dirty="0"/>
              <a:t> </a:t>
            </a:r>
            <a:r>
              <a:rPr lang="en-GB" sz="800" b="1" dirty="0" err="1"/>
              <a:t>rritje</a:t>
            </a:r>
            <a:r>
              <a:rPr lang="en-GB" sz="800" dirty="0"/>
              <a:t> e </a:t>
            </a:r>
            <a:r>
              <a:rPr lang="en-GB" sz="800" dirty="0" err="1"/>
              <a:t>kredive</a:t>
            </a:r>
            <a:r>
              <a:rPr lang="en-GB" sz="800" dirty="0"/>
              <a:t> jo-</a:t>
            </a:r>
            <a:r>
              <a:rPr lang="en-GB" sz="800" dirty="0" err="1"/>
              <a:t>bankare</a:t>
            </a:r>
            <a:r>
              <a:rPr lang="en-GB" sz="800" dirty="0"/>
              <a:t> </a:t>
            </a:r>
            <a:r>
              <a:rPr lang="en-GB" sz="800" b="1" dirty="0"/>
              <a:t>me 0.4 </a:t>
            </a:r>
            <a:r>
              <a:rPr lang="en-GB" sz="800" dirty="0" err="1"/>
              <a:t>pikë</a:t>
            </a:r>
            <a:r>
              <a:rPr lang="en-GB" sz="800" dirty="0"/>
              <a:t> </a:t>
            </a:r>
            <a:r>
              <a:rPr lang="en-GB" sz="800" dirty="0" err="1"/>
              <a:t>përqindje</a:t>
            </a:r>
            <a:r>
              <a:rPr lang="en-GB" sz="800" dirty="0"/>
              <a:t>.</a:t>
            </a:r>
          </a:p>
          <a:p>
            <a:r>
              <a:rPr lang="en-GB" sz="800" dirty="0" err="1"/>
              <a:t>Gjithashtu</a:t>
            </a:r>
            <a:r>
              <a:rPr lang="en-GB" sz="800" dirty="0"/>
              <a:t>, </a:t>
            </a:r>
            <a:r>
              <a:rPr lang="en-GB" sz="800" b="1" dirty="0" err="1"/>
              <a:t>në</a:t>
            </a:r>
            <a:r>
              <a:rPr lang="en-GB" sz="800" b="1" dirty="0"/>
              <a:t> 2018</a:t>
            </a:r>
            <a:r>
              <a:rPr lang="en-GB" sz="800" dirty="0"/>
              <a:t>, </a:t>
            </a:r>
            <a:r>
              <a:rPr lang="en-GB" sz="800" dirty="0" err="1"/>
              <a:t>pesha</a:t>
            </a:r>
            <a:r>
              <a:rPr lang="en-GB" sz="800" dirty="0"/>
              <a:t> e </a:t>
            </a:r>
            <a:r>
              <a:rPr lang="en-GB" sz="800" dirty="0" err="1"/>
              <a:t>kredive</a:t>
            </a:r>
            <a:r>
              <a:rPr lang="en-GB" sz="800" dirty="0"/>
              <a:t> </a:t>
            </a:r>
            <a:r>
              <a:rPr lang="en-GB" sz="800" dirty="0" err="1"/>
              <a:t>bankare</a:t>
            </a:r>
            <a:r>
              <a:rPr lang="en-GB" sz="800" dirty="0"/>
              <a:t> </a:t>
            </a:r>
            <a:r>
              <a:rPr lang="en-GB" sz="800" dirty="0" err="1"/>
              <a:t>zvogëlohet</a:t>
            </a:r>
            <a:r>
              <a:rPr lang="en-GB" sz="800" dirty="0"/>
              <a:t> dhe </a:t>
            </a:r>
            <a:r>
              <a:rPr lang="en-GB" sz="800" b="1" dirty="0" err="1"/>
              <a:t>pjesa</a:t>
            </a:r>
            <a:r>
              <a:rPr lang="en-GB" sz="800" b="1" dirty="0"/>
              <a:t> jo-</a:t>
            </a:r>
            <a:r>
              <a:rPr lang="en-GB" sz="800" b="1" dirty="0" err="1"/>
              <a:t>bankare</a:t>
            </a:r>
            <a:r>
              <a:rPr lang="en-GB" sz="800" b="1" dirty="0"/>
              <a:t> </a:t>
            </a:r>
            <a:r>
              <a:rPr lang="en-GB" sz="800" b="1" dirty="0" err="1"/>
              <a:t>rritet</a:t>
            </a:r>
            <a:r>
              <a:rPr lang="en-GB" sz="800" b="1" dirty="0"/>
              <a:t> </a:t>
            </a:r>
            <a:r>
              <a:rPr lang="en-GB" sz="800" b="1" dirty="0" err="1"/>
              <a:t>në</a:t>
            </a:r>
            <a:r>
              <a:rPr lang="en-GB" sz="800" b="1" dirty="0"/>
              <a:t> </a:t>
            </a:r>
            <a:r>
              <a:rPr lang="en-GB" sz="800" b="1" dirty="0" err="1"/>
              <a:t>përqindje</a:t>
            </a:r>
            <a:r>
              <a:rPr lang="en-GB" sz="800" b="1" dirty="0"/>
              <a:t> me 1.1 </a:t>
            </a:r>
            <a:r>
              <a:rPr lang="en-GB" sz="800" b="1" dirty="0" err="1"/>
              <a:t>pikë</a:t>
            </a:r>
            <a:r>
              <a:rPr lang="en-GB" sz="800" dirty="0"/>
              <a:t>.</a:t>
            </a:r>
            <a:endParaRPr lang="sq-AL" sz="800" dirty="0"/>
          </a:p>
          <a:p>
            <a:endParaRPr lang="en-GB" sz="800" dirty="0"/>
          </a:p>
        </p:txBody>
      </p:sp>
      <p:pic>
        <p:nvPicPr>
          <p:cNvPr id="61" name="Picture 60" descr="A screenshot of a cell phone&#10;&#10;Description automatically generated">
            <a:extLst>
              <a:ext uri="{FF2B5EF4-FFF2-40B4-BE49-F238E27FC236}">
                <a16:creationId xmlns:a16="http://schemas.microsoft.com/office/drawing/2014/main" id="{66AD936B-DE48-4BE7-9F82-D83332C23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6" y="366383"/>
            <a:ext cx="3447476" cy="1433842"/>
          </a:xfrm>
          <a:prstGeom prst="rect">
            <a:avLst/>
          </a:prstGeom>
        </p:spPr>
      </p:pic>
      <p:pic>
        <p:nvPicPr>
          <p:cNvPr id="78" name="Picture 7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57B4B54-9217-427C-8B4C-0A5D0966AA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775" y="495787"/>
            <a:ext cx="3758601" cy="12983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14CE213-64A1-4120-81D2-0E873B33D4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8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70006" y="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Profili i të Intervistuarve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EFE8FD-216C-487C-AD38-B1856EA116D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361" t="38633" r="31972" b="21073"/>
          <a:stretch/>
        </p:blipFill>
        <p:spPr>
          <a:xfrm>
            <a:off x="6237948" y="396149"/>
            <a:ext cx="1321728" cy="2808152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FE331B5-781A-4DA4-AE7C-128E3D4A9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54253"/>
              </p:ext>
            </p:extLst>
          </p:nvPr>
        </p:nvGraphicFramePr>
        <p:xfrm>
          <a:off x="170761" y="369332"/>
          <a:ext cx="1999561" cy="132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61FD7D1-8B71-4970-BBEF-1609387A9E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38046"/>
              </p:ext>
            </p:extLst>
          </p:nvPr>
        </p:nvGraphicFramePr>
        <p:xfrm>
          <a:off x="2269567" y="369332"/>
          <a:ext cx="1999561" cy="1327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95B1B55-7020-47B7-9337-C91D02AF5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953254"/>
              </p:ext>
            </p:extLst>
          </p:nvPr>
        </p:nvGraphicFramePr>
        <p:xfrm>
          <a:off x="170761" y="1800225"/>
          <a:ext cx="1999562" cy="1321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0EE8128-36F6-40D8-81E4-AE65CDF63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511044"/>
              </p:ext>
            </p:extLst>
          </p:nvPr>
        </p:nvGraphicFramePr>
        <p:xfrm>
          <a:off x="2269566" y="1800225"/>
          <a:ext cx="1999561" cy="1318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785B751-9900-455E-81E6-A2BA250EF0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94062"/>
              </p:ext>
            </p:extLst>
          </p:nvPr>
        </p:nvGraphicFramePr>
        <p:xfrm>
          <a:off x="4298681" y="969485"/>
          <a:ext cx="1999562" cy="132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D5277A12-7D04-41AF-9024-CA7D0E9E209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5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106903" y="10587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Burimi i të Ardhurave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BAEDA-5C53-43A8-8CD9-904FF143A79A}"/>
              </a:ext>
            </a:extLst>
          </p:cNvPr>
          <p:cNvSpPr txBox="1"/>
          <p:nvPr/>
        </p:nvSpPr>
        <p:spPr>
          <a:xfrm>
            <a:off x="4030238" y="116246"/>
            <a:ext cx="35294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Në</a:t>
            </a:r>
            <a:r>
              <a:rPr lang="en-GB" sz="1200" dirty="0"/>
              <a:t> total, </a:t>
            </a:r>
            <a:r>
              <a:rPr lang="en-GB" sz="1200" dirty="0" err="1"/>
              <a:t>burimi</a:t>
            </a:r>
            <a:r>
              <a:rPr lang="en-GB" sz="1200" dirty="0"/>
              <a:t> </a:t>
            </a:r>
            <a:r>
              <a:rPr lang="en-GB" sz="1200" dirty="0" err="1"/>
              <a:t>më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rëndësishëm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të </a:t>
            </a:r>
            <a:r>
              <a:rPr lang="en-GB" sz="1200" dirty="0" err="1"/>
              <a:t>ardhurave</a:t>
            </a:r>
            <a:r>
              <a:rPr lang="en-GB" sz="1200" dirty="0"/>
              <a:t> të </a:t>
            </a:r>
            <a:r>
              <a:rPr lang="en-GB" sz="1200" dirty="0" err="1"/>
              <a:t>familjeve</a:t>
            </a:r>
            <a:r>
              <a:rPr lang="en-GB" sz="1200" dirty="0"/>
              <a:t>, </a:t>
            </a:r>
            <a:r>
              <a:rPr lang="en-GB" sz="1200" dirty="0" err="1"/>
              <a:t>bazuar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rezultatet</a:t>
            </a:r>
            <a:r>
              <a:rPr lang="en-GB" sz="1200" dirty="0"/>
              <a:t> e </a:t>
            </a:r>
            <a:r>
              <a:rPr lang="en-GB" sz="1200" dirty="0" err="1"/>
              <a:t>sondazhit</a:t>
            </a:r>
            <a:r>
              <a:rPr lang="en-GB" sz="1200" dirty="0"/>
              <a:t>, </a:t>
            </a:r>
            <a:r>
              <a:rPr lang="en-GB" sz="1200" dirty="0" err="1"/>
              <a:t>është</a:t>
            </a:r>
            <a:r>
              <a:rPr lang="en-GB" sz="1200" dirty="0"/>
              <a:t> </a:t>
            </a:r>
            <a:r>
              <a:rPr lang="en-GB" sz="1200" dirty="0" err="1"/>
              <a:t>paga</a:t>
            </a:r>
            <a:r>
              <a:rPr lang="en-GB" sz="1200" dirty="0"/>
              <a:t> e </a:t>
            </a:r>
            <a:r>
              <a:rPr lang="en-GB" sz="1200" dirty="0" err="1"/>
              <a:t>fituar</a:t>
            </a:r>
            <a:r>
              <a:rPr lang="en-GB" sz="1200" dirty="0"/>
              <a:t> duke </a:t>
            </a:r>
            <a:r>
              <a:rPr lang="en-GB" sz="1200" dirty="0" err="1"/>
              <a:t>punuar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sektorin</a:t>
            </a:r>
            <a:r>
              <a:rPr lang="en-GB" sz="1200" dirty="0"/>
              <a:t> </a:t>
            </a:r>
            <a:r>
              <a:rPr lang="en-GB" sz="1200" dirty="0" err="1"/>
              <a:t>privat</a:t>
            </a:r>
            <a:r>
              <a:rPr lang="en-GB" sz="1200" dirty="0"/>
              <a:t> (41%). </a:t>
            </a:r>
            <a:r>
              <a:rPr lang="en-GB" sz="1200" dirty="0" err="1"/>
              <a:t>Kjo</a:t>
            </a:r>
            <a:r>
              <a:rPr lang="en-GB" sz="1200" dirty="0"/>
              <a:t> </a:t>
            </a:r>
            <a:r>
              <a:rPr lang="en-GB" sz="1200" dirty="0" err="1"/>
              <a:t>pasohet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të </a:t>
            </a:r>
            <a:r>
              <a:rPr lang="en-GB" sz="1200" dirty="0" err="1"/>
              <a:t>ardhurat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en-GB" sz="1200" dirty="0" err="1"/>
              <a:t>pensioni</a:t>
            </a:r>
            <a:r>
              <a:rPr lang="en-GB" sz="1200" dirty="0"/>
              <a:t> (33%) dhe </a:t>
            </a:r>
            <a:r>
              <a:rPr lang="en-GB" sz="1200" dirty="0" err="1"/>
              <a:t>nga</a:t>
            </a:r>
            <a:r>
              <a:rPr lang="en-GB" sz="1200" dirty="0"/>
              <a:t> të </a:t>
            </a:r>
            <a:r>
              <a:rPr lang="en-GB" sz="1200" dirty="0" err="1"/>
              <a:t>ardhurat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sq-AL" sz="1200" dirty="0"/>
              <a:t>sipërmarrja</a:t>
            </a:r>
            <a:r>
              <a:rPr lang="en-GB" sz="1200" dirty="0"/>
              <a:t> private, </a:t>
            </a:r>
            <a:r>
              <a:rPr lang="sq-AL" sz="1200" dirty="0"/>
              <a:t>zejtaria</a:t>
            </a:r>
            <a:r>
              <a:rPr lang="en-GB" sz="1200" dirty="0"/>
              <a:t> dhe </a:t>
            </a:r>
            <a:r>
              <a:rPr lang="en-GB" sz="1200" dirty="0" err="1"/>
              <a:t>produktet</a:t>
            </a:r>
            <a:r>
              <a:rPr lang="en-GB" sz="1200" dirty="0"/>
              <a:t> </a:t>
            </a:r>
            <a:r>
              <a:rPr lang="en-GB" sz="1200" dirty="0" err="1"/>
              <a:t>bujqësore</a:t>
            </a:r>
            <a:r>
              <a:rPr lang="en-GB" sz="1200" dirty="0"/>
              <a:t> (26%). Të </a:t>
            </a:r>
            <a:r>
              <a:rPr lang="en-GB" sz="1200" dirty="0" err="1"/>
              <a:t>ardhurat</a:t>
            </a:r>
            <a:r>
              <a:rPr lang="en-GB" sz="1200" dirty="0"/>
              <a:t> </a:t>
            </a:r>
            <a:r>
              <a:rPr lang="en-GB" sz="1200" dirty="0" err="1"/>
              <a:t>më</a:t>
            </a:r>
            <a:r>
              <a:rPr lang="en-GB" sz="1200" dirty="0"/>
              <a:t> të </a:t>
            </a:r>
            <a:r>
              <a:rPr lang="en-GB" sz="1200" dirty="0" err="1"/>
              <a:t>pakta</a:t>
            </a:r>
            <a:r>
              <a:rPr lang="en-GB" sz="1200" dirty="0"/>
              <a:t> të </a:t>
            </a:r>
            <a:r>
              <a:rPr lang="en-GB" sz="1200" dirty="0" err="1"/>
              <a:t>fituara</a:t>
            </a:r>
            <a:r>
              <a:rPr lang="en-GB" sz="1200" dirty="0"/>
              <a:t> </a:t>
            </a:r>
            <a:r>
              <a:rPr lang="en-GB" sz="1200" dirty="0" err="1"/>
              <a:t>janë</a:t>
            </a:r>
            <a:r>
              <a:rPr lang="en-GB" sz="1200" dirty="0"/>
              <a:t> të </a:t>
            </a:r>
            <a:r>
              <a:rPr lang="en-GB" sz="1200" dirty="0" err="1"/>
              <a:t>ardhurat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en-GB" sz="1200" dirty="0" err="1"/>
              <a:t>pronat</a:t>
            </a:r>
            <a:r>
              <a:rPr lang="en-GB" sz="1200" dirty="0"/>
              <a:t> dhe </a:t>
            </a:r>
            <a:r>
              <a:rPr lang="en-GB" sz="1200" dirty="0" err="1"/>
              <a:t>grantet</a:t>
            </a:r>
            <a:r>
              <a:rPr lang="en-GB" sz="1200" dirty="0"/>
              <a:t> e </a:t>
            </a:r>
            <a:r>
              <a:rPr lang="en-GB" sz="1200" dirty="0" err="1"/>
              <a:t>studimit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• Për </a:t>
            </a:r>
            <a:r>
              <a:rPr lang="en-GB" sz="1200" dirty="0" err="1"/>
              <a:t>më</a:t>
            </a:r>
            <a:r>
              <a:rPr lang="en-GB" sz="1200" dirty="0"/>
              <a:t> </a:t>
            </a:r>
            <a:r>
              <a:rPr lang="en-GB" sz="1200" dirty="0" err="1"/>
              <a:t>tepër</a:t>
            </a:r>
            <a:r>
              <a:rPr lang="en-GB" sz="1200" dirty="0"/>
              <a:t>,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en-GB" sz="1200" dirty="0" err="1"/>
              <a:t>urbanizimi</a:t>
            </a:r>
            <a:r>
              <a:rPr lang="en-GB" sz="1200" dirty="0"/>
              <a:t>, </a:t>
            </a:r>
            <a:r>
              <a:rPr lang="en-GB" sz="1200" dirty="0" err="1"/>
              <a:t>burimi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të </a:t>
            </a:r>
            <a:r>
              <a:rPr lang="en-GB" sz="1200" dirty="0" err="1"/>
              <a:t>ardhurave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zonat</a:t>
            </a:r>
            <a:r>
              <a:rPr lang="en-GB" sz="1200" dirty="0"/>
              <a:t> urbane </a:t>
            </a:r>
            <a:r>
              <a:rPr lang="sq-AL" sz="1200" dirty="0"/>
              <a:t>kryesisht </a:t>
            </a:r>
            <a:r>
              <a:rPr lang="en-GB" sz="1200" dirty="0" err="1"/>
              <a:t>është</a:t>
            </a:r>
            <a:r>
              <a:rPr lang="en-GB" sz="1200" dirty="0"/>
              <a:t> </a:t>
            </a:r>
            <a:r>
              <a:rPr lang="en-GB" sz="1200" dirty="0" err="1"/>
              <a:t>paga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en-GB" sz="1200" dirty="0" err="1"/>
              <a:t>institucion</a:t>
            </a:r>
            <a:r>
              <a:rPr lang="sq-AL" sz="1200" dirty="0"/>
              <a:t>e</a:t>
            </a:r>
            <a:r>
              <a:rPr lang="en-GB" sz="1200" dirty="0"/>
              <a:t> </a:t>
            </a:r>
            <a:r>
              <a:rPr lang="en-GB" sz="1200" dirty="0" err="1"/>
              <a:t>privat</a:t>
            </a:r>
            <a:r>
              <a:rPr lang="sq-AL" sz="1200" dirty="0"/>
              <a:t>e</a:t>
            </a:r>
            <a:r>
              <a:rPr lang="en-GB" sz="1200" dirty="0"/>
              <a:t> (52%) dhe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zonat</a:t>
            </a:r>
            <a:r>
              <a:rPr lang="en-GB" sz="1200" dirty="0"/>
              <a:t> </a:t>
            </a:r>
            <a:r>
              <a:rPr lang="en-GB" sz="1200" dirty="0" err="1"/>
              <a:t>rurale</a:t>
            </a:r>
            <a:r>
              <a:rPr lang="en-GB" sz="1200" dirty="0"/>
              <a:t>, </a:t>
            </a:r>
            <a:r>
              <a:rPr lang="en-GB" sz="1200" dirty="0" err="1"/>
              <a:t>burimet</a:t>
            </a:r>
            <a:r>
              <a:rPr lang="en-GB" sz="1200" dirty="0"/>
              <a:t> </a:t>
            </a:r>
            <a:r>
              <a:rPr lang="en-GB" sz="1200" dirty="0" err="1"/>
              <a:t>më</a:t>
            </a:r>
            <a:r>
              <a:rPr lang="en-GB" sz="1200" dirty="0"/>
              <a:t> të </a:t>
            </a:r>
            <a:r>
              <a:rPr lang="en-GB" sz="1200" dirty="0" err="1"/>
              <a:t>rëndësishme</a:t>
            </a:r>
            <a:r>
              <a:rPr lang="en-GB" sz="1200" dirty="0"/>
              <a:t> të </a:t>
            </a:r>
            <a:r>
              <a:rPr lang="en-GB" sz="1200" dirty="0" err="1"/>
              <a:t>të</a:t>
            </a:r>
            <a:r>
              <a:rPr lang="en-GB" sz="1200" dirty="0"/>
              <a:t> </a:t>
            </a:r>
            <a:r>
              <a:rPr lang="en-GB" sz="1200" dirty="0" err="1"/>
              <a:t>ardhurave</a:t>
            </a:r>
            <a:r>
              <a:rPr lang="en-GB" sz="1200" dirty="0"/>
              <a:t> </a:t>
            </a:r>
            <a:r>
              <a:rPr lang="en-GB" sz="1200" dirty="0" err="1"/>
              <a:t>janë</a:t>
            </a:r>
            <a:r>
              <a:rPr lang="en-GB" sz="1200" dirty="0"/>
              <a:t> </a:t>
            </a:r>
            <a:r>
              <a:rPr lang="sq-AL" sz="1200" dirty="0"/>
              <a:t>sipërmarrja</a:t>
            </a:r>
            <a:r>
              <a:rPr lang="en-GB" sz="1200" dirty="0"/>
              <a:t>, </a:t>
            </a:r>
            <a:r>
              <a:rPr lang="sq-AL" sz="1200" dirty="0"/>
              <a:t>zejtaria</a:t>
            </a:r>
            <a:r>
              <a:rPr lang="en-GB" sz="1200" dirty="0"/>
              <a:t> dhe </a:t>
            </a:r>
            <a:r>
              <a:rPr lang="en-GB" sz="1200" dirty="0" err="1"/>
              <a:t>produktet</a:t>
            </a:r>
            <a:r>
              <a:rPr lang="en-GB" sz="1200" dirty="0"/>
              <a:t> </a:t>
            </a:r>
            <a:r>
              <a:rPr lang="en-GB" sz="1200" dirty="0" err="1"/>
              <a:t>bujqësore</a:t>
            </a:r>
            <a:r>
              <a:rPr lang="en-GB" sz="1200" dirty="0"/>
              <a:t> (42%).</a:t>
            </a:r>
          </a:p>
          <a:p>
            <a:endParaRPr lang="en-GB" sz="1200" dirty="0"/>
          </a:p>
          <a:p>
            <a:r>
              <a:rPr lang="en-GB" sz="1200" dirty="0"/>
              <a:t>• Për </a:t>
            </a:r>
            <a:r>
              <a:rPr lang="en-GB" sz="1200" dirty="0" err="1"/>
              <a:t>më</a:t>
            </a:r>
            <a:r>
              <a:rPr lang="en-GB" sz="1200" dirty="0"/>
              <a:t> </a:t>
            </a:r>
            <a:r>
              <a:rPr lang="en-GB" sz="1200" dirty="0" err="1"/>
              <a:t>tepër</a:t>
            </a:r>
            <a:r>
              <a:rPr lang="en-GB" sz="1200" dirty="0"/>
              <a:t>, të </a:t>
            </a:r>
            <a:r>
              <a:rPr lang="en-GB" sz="1200" dirty="0" err="1"/>
              <a:t>ardhurat</a:t>
            </a:r>
            <a:r>
              <a:rPr lang="en-GB" sz="1200" dirty="0"/>
              <a:t> </a:t>
            </a:r>
            <a:r>
              <a:rPr lang="en-GB" sz="1200" dirty="0" err="1"/>
              <a:t>nga</a:t>
            </a:r>
            <a:r>
              <a:rPr lang="en-GB" sz="1200" dirty="0"/>
              <a:t> </a:t>
            </a:r>
            <a:r>
              <a:rPr lang="en-GB" sz="1200" dirty="0" err="1"/>
              <a:t>sipërmarrja</a:t>
            </a:r>
            <a:r>
              <a:rPr lang="en-GB" sz="1200" dirty="0"/>
              <a:t>, </a:t>
            </a:r>
            <a:r>
              <a:rPr lang="sq-AL" sz="1200" dirty="0"/>
              <a:t>zejatria</a:t>
            </a:r>
            <a:r>
              <a:rPr lang="en-GB" sz="1200" dirty="0"/>
              <a:t> dhe </a:t>
            </a:r>
            <a:r>
              <a:rPr lang="en-GB" sz="1200" dirty="0" err="1"/>
              <a:t>bujqësia</a:t>
            </a:r>
            <a:r>
              <a:rPr lang="en-GB" sz="1200" dirty="0"/>
              <a:t> </a:t>
            </a:r>
            <a:r>
              <a:rPr lang="en-GB" sz="1200" dirty="0" err="1"/>
              <a:t>janë</a:t>
            </a:r>
            <a:r>
              <a:rPr lang="en-GB" sz="1200" dirty="0"/>
              <a:t> </a:t>
            </a:r>
            <a:r>
              <a:rPr lang="en-GB" sz="1200" dirty="0" err="1"/>
              <a:t>një</a:t>
            </a:r>
            <a:r>
              <a:rPr lang="en-GB" sz="1200" dirty="0"/>
              <a:t> </a:t>
            </a:r>
            <a:r>
              <a:rPr lang="en-GB" sz="1200" dirty="0" err="1"/>
              <a:t>burim</a:t>
            </a:r>
            <a:r>
              <a:rPr lang="en-GB" sz="1200" dirty="0"/>
              <a:t> </a:t>
            </a:r>
            <a:r>
              <a:rPr lang="en-GB" sz="1200" dirty="0" err="1"/>
              <a:t>më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</a:t>
            </a:r>
            <a:r>
              <a:rPr lang="en-GB" sz="1200" dirty="0" err="1"/>
              <a:t>rëndësishëm</a:t>
            </a:r>
            <a:r>
              <a:rPr lang="en-GB" sz="1200" dirty="0"/>
              <a:t> </a:t>
            </a:r>
            <a:r>
              <a:rPr lang="en-GB" sz="1200" dirty="0" err="1"/>
              <a:t>i</a:t>
            </a:r>
            <a:r>
              <a:rPr lang="en-GB" sz="1200" dirty="0"/>
              <a:t> të </a:t>
            </a:r>
            <a:r>
              <a:rPr lang="en-GB" sz="1200" dirty="0" err="1"/>
              <a:t>ardhurave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rajonin</a:t>
            </a:r>
            <a:r>
              <a:rPr lang="en-GB" sz="1200" dirty="0"/>
              <a:t> e </a:t>
            </a:r>
            <a:r>
              <a:rPr lang="en-GB" sz="1200" dirty="0" err="1"/>
              <a:t>Veriut</a:t>
            </a:r>
            <a:r>
              <a:rPr lang="en-GB" sz="1200" dirty="0"/>
              <a:t> </a:t>
            </a:r>
            <a:r>
              <a:rPr lang="en-GB" sz="1200" dirty="0" err="1"/>
              <a:t>sesa</a:t>
            </a:r>
            <a:r>
              <a:rPr lang="en-GB" sz="1200" dirty="0"/>
              <a:t> </a:t>
            </a:r>
            <a:r>
              <a:rPr lang="en-GB" sz="1200" dirty="0" err="1"/>
              <a:t>në</a:t>
            </a:r>
            <a:r>
              <a:rPr lang="en-GB" sz="1200" dirty="0"/>
              <a:t> </a:t>
            </a:r>
            <a:r>
              <a:rPr lang="en-GB" sz="1200" dirty="0" err="1"/>
              <a:t>rajone</a:t>
            </a:r>
            <a:r>
              <a:rPr lang="en-GB" sz="1200" dirty="0"/>
              <a:t> të </a:t>
            </a:r>
            <a:r>
              <a:rPr lang="en-GB" sz="1200" dirty="0" err="1"/>
              <a:t>tjera</a:t>
            </a:r>
            <a:r>
              <a:rPr lang="en-GB" sz="1200" dirty="0"/>
              <a:t>.</a:t>
            </a:r>
            <a:endParaRPr lang="sq-AL" sz="12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6FDF4C8-FDA5-490F-A677-F23C4CE45B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97" r="43217"/>
          <a:stretch/>
        </p:blipFill>
        <p:spPr>
          <a:xfrm>
            <a:off x="106903" y="308836"/>
            <a:ext cx="3923335" cy="31180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4A4C41-B64F-464D-BE54-737D6BC1A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79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58989" y="5586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Shpenzime dhe Kursime</a:t>
            </a:r>
            <a:endParaRPr lang="en-GB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1F955883-F99E-4009-B9B5-44F754CC9EB6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500399662"/>
                  </p:ext>
                </p:extLst>
              </p:nvPr>
            </p:nvGraphicFramePr>
            <p:xfrm>
              <a:off x="129479" y="496636"/>
              <a:ext cx="7119046" cy="274332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1F955883-F99E-4009-B9B5-44F754CC9EB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9479" y="496636"/>
                <a:ext cx="7119046" cy="2743323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045DD40D-5BC3-4AAE-80BB-88005B3C7801}"/>
              </a:ext>
            </a:extLst>
          </p:cNvPr>
          <p:cNvSpPr txBox="1"/>
          <p:nvPr/>
        </p:nvSpPr>
        <p:spPr>
          <a:xfrm>
            <a:off x="446183" y="1160411"/>
            <a:ext cx="127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71%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667063-5B30-4460-B011-4C7A8DFCE72D}"/>
              </a:ext>
            </a:extLst>
          </p:cNvPr>
          <p:cNvSpPr txBox="1"/>
          <p:nvPr/>
        </p:nvSpPr>
        <p:spPr>
          <a:xfrm>
            <a:off x="2087789" y="1160411"/>
            <a:ext cx="127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64%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1D428E-EA69-4E25-BA99-B2FCA459A5D8}"/>
              </a:ext>
            </a:extLst>
          </p:cNvPr>
          <p:cNvSpPr txBox="1"/>
          <p:nvPr/>
        </p:nvSpPr>
        <p:spPr>
          <a:xfrm>
            <a:off x="3395709" y="1160411"/>
            <a:ext cx="127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51%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A0D4E9-07F7-4C42-802A-808CA0F10BD1}"/>
              </a:ext>
            </a:extLst>
          </p:cNvPr>
          <p:cNvSpPr txBox="1"/>
          <p:nvPr/>
        </p:nvSpPr>
        <p:spPr>
          <a:xfrm>
            <a:off x="4462509" y="1160411"/>
            <a:ext cx="127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48%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5F7F89-0EEF-4244-9C7E-9A910503231D}"/>
              </a:ext>
            </a:extLst>
          </p:cNvPr>
          <p:cNvSpPr txBox="1"/>
          <p:nvPr/>
        </p:nvSpPr>
        <p:spPr>
          <a:xfrm>
            <a:off x="5855517" y="662815"/>
            <a:ext cx="127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</a:rPr>
              <a:t>46%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B749B7-1243-4385-830C-12A5406F4351}"/>
              </a:ext>
            </a:extLst>
          </p:cNvPr>
          <p:cNvSpPr txBox="1"/>
          <p:nvPr/>
        </p:nvSpPr>
        <p:spPr>
          <a:xfrm>
            <a:off x="5976077" y="2175798"/>
            <a:ext cx="127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</a:rPr>
              <a:t>27%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81264D-24F6-4487-94D5-E907CFD58685}"/>
              </a:ext>
            </a:extLst>
          </p:cNvPr>
          <p:cNvSpPr txBox="1"/>
          <p:nvPr/>
        </p:nvSpPr>
        <p:spPr>
          <a:xfrm>
            <a:off x="340859" y="2219684"/>
            <a:ext cx="140137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Në zonat rurale nuk arrijnë të kursejne pasi nuk më para të mbetura pas të gjitha shpenzimeve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4AF758-4F70-4B39-A125-C93046456557}"/>
              </a:ext>
            </a:extLst>
          </p:cNvPr>
          <p:cNvSpPr txBox="1"/>
          <p:nvPr/>
        </p:nvSpPr>
        <p:spPr>
          <a:xfrm>
            <a:off x="1870582" y="2219684"/>
            <a:ext cx="140137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Në zonat urbane nuk arrijnë të kursejne pasi nuk më para të mbetura pas të gjitha shpenzimeve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25634B-3480-4375-9647-919A73F17E4D}"/>
              </a:ext>
            </a:extLst>
          </p:cNvPr>
          <p:cNvSpPr txBox="1"/>
          <p:nvPr/>
        </p:nvSpPr>
        <p:spPr>
          <a:xfrm>
            <a:off x="3271953" y="2526733"/>
            <a:ext cx="120181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Në zonat rurale pranojnë se nuk kanë asnjë kursim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E6DAFAE-A907-48FC-AA36-1D7060BE70A3}"/>
              </a:ext>
            </a:extLst>
          </p:cNvPr>
          <p:cNvSpPr txBox="1"/>
          <p:nvPr/>
        </p:nvSpPr>
        <p:spPr>
          <a:xfrm>
            <a:off x="4384639" y="2521877"/>
            <a:ext cx="12073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Në zonat urbane pranojnë se nuk kanë asnjë kursim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4989C7C-7005-4A41-A3F7-75B7B94DF9BD}"/>
              </a:ext>
            </a:extLst>
          </p:cNvPr>
          <p:cNvSpPr txBox="1"/>
          <p:nvPr/>
        </p:nvSpPr>
        <p:spPr>
          <a:xfrm>
            <a:off x="5482119" y="1453131"/>
            <a:ext cx="17841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Kanë para mjaftueshëm për ushqim dhe veshje por jo për të blerë paisje të mëdha (televizor, frigorifer etj)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97E287-BAEA-4E46-92B5-743746D7F608}"/>
              </a:ext>
            </a:extLst>
          </p:cNvPr>
          <p:cNvSpPr txBox="1"/>
          <p:nvPr/>
        </p:nvSpPr>
        <p:spPr>
          <a:xfrm>
            <a:off x="5523645" y="2590387"/>
            <a:ext cx="17185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Nuk arrijnë të përmbushin nevojat e tyre të jetesës deri në fund të muajit</a:t>
            </a:r>
            <a:endParaRPr lang="en-GB" sz="105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422840E-DF80-4333-B4BB-B32762D879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6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96460" y="5769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Use of Financial Services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6BAEDA-5C53-43A8-8CD9-904FF143A79A}"/>
              </a:ext>
            </a:extLst>
          </p:cNvPr>
          <p:cNvSpPr txBox="1"/>
          <p:nvPr/>
        </p:nvSpPr>
        <p:spPr>
          <a:xfrm>
            <a:off x="4286549" y="427027"/>
            <a:ext cx="301298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err="1"/>
              <a:t>Shumica</a:t>
            </a:r>
            <a:r>
              <a:rPr lang="en-US" sz="1300" dirty="0"/>
              <a:t> e të </a:t>
            </a:r>
            <a:r>
              <a:rPr lang="en-US" sz="1300" dirty="0" err="1"/>
              <a:t>anketuarve</a:t>
            </a:r>
            <a:r>
              <a:rPr lang="en-US" sz="1300" dirty="0"/>
              <a:t> </a:t>
            </a:r>
            <a:r>
              <a:rPr lang="en-US" sz="1300" dirty="0" err="1"/>
              <a:t>nuk</a:t>
            </a:r>
            <a:r>
              <a:rPr lang="en-US" sz="1300" dirty="0"/>
              <a:t> </a:t>
            </a:r>
            <a:r>
              <a:rPr lang="en-US" sz="1300" dirty="0" err="1"/>
              <a:t>kanë</a:t>
            </a:r>
            <a:r>
              <a:rPr lang="en-US" sz="1300" dirty="0"/>
              <a:t> </a:t>
            </a:r>
            <a:r>
              <a:rPr lang="en-US" sz="1300" dirty="0" err="1"/>
              <a:t>përdorur</a:t>
            </a:r>
            <a:r>
              <a:rPr lang="en-US" sz="1300" dirty="0"/>
              <a:t> </a:t>
            </a:r>
            <a:r>
              <a:rPr lang="sq-AL" sz="1300" dirty="0"/>
              <a:t>as</a:t>
            </a:r>
            <a:r>
              <a:rPr lang="en-US" sz="1300" dirty="0" err="1"/>
              <a:t>një</a:t>
            </a:r>
            <a:r>
              <a:rPr lang="en-US" sz="1300" dirty="0"/>
              <a:t> </a:t>
            </a:r>
            <a:r>
              <a:rPr lang="en-US" sz="1300" dirty="0" err="1"/>
              <a:t>shërbim</a:t>
            </a:r>
            <a:r>
              <a:rPr lang="en-US" sz="1300" dirty="0"/>
              <a:t> </a:t>
            </a:r>
            <a:r>
              <a:rPr lang="en-US" sz="1300" dirty="0" err="1"/>
              <a:t>financiar</a:t>
            </a:r>
            <a:r>
              <a:rPr lang="en-US" sz="1300" dirty="0"/>
              <a:t> </a:t>
            </a:r>
            <a:r>
              <a:rPr lang="en-US" sz="1300" dirty="0" err="1"/>
              <a:t>në</a:t>
            </a:r>
            <a:r>
              <a:rPr lang="en-US" sz="1300" dirty="0"/>
              <a:t> 3 </a:t>
            </a:r>
            <a:r>
              <a:rPr lang="en-US" sz="1300" dirty="0" err="1"/>
              <a:t>vitet</a:t>
            </a:r>
            <a:r>
              <a:rPr lang="en-US" sz="1300" dirty="0"/>
              <a:t> e </a:t>
            </a:r>
            <a:r>
              <a:rPr lang="en-US" sz="1300" dirty="0" err="1"/>
              <a:t>fundit</a:t>
            </a:r>
            <a:r>
              <a:rPr lang="en-US" sz="1300" dirty="0"/>
              <a:t> për të </a:t>
            </a:r>
            <a:r>
              <a:rPr lang="en-US" sz="1300" dirty="0" err="1"/>
              <a:t>mbuluar</a:t>
            </a:r>
            <a:r>
              <a:rPr lang="en-US" sz="1300" dirty="0"/>
              <a:t> </a:t>
            </a:r>
            <a:r>
              <a:rPr lang="en-US" sz="1300" dirty="0" err="1"/>
              <a:t>kostot</a:t>
            </a:r>
            <a:r>
              <a:rPr lang="en-US" sz="1300" dirty="0"/>
              <a:t> e </a:t>
            </a:r>
            <a:r>
              <a:rPr lang="en-US" sz="1300" dirty="0" err="1"/>
              <a:t>tyre</a:t>
            </a:r>
            <a:r>
              <a:rPr lang="en-US" sz="1300" dirty="0"/>
              <a:t> (64%).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err="1"/>
              <a:t>Sidomos</a:t>
            </a:r>
            <a:r>
              <a:rPr lang="en-US" sz="1300" dirty="0"/>
              <a:t>, të </a:t>
            </a:r>
            <a:r>
              <a:rPr lang="en-US" sz="1300" dirty="0" err="1"/>
              <a:t>anketuarit</a:t>
            </a:r>
            <a:r>
              <a:rPr lang="en-US" sz="1300" dirty="0"/>
              <a:t> </a:t>
            </a:r>
            <a:r>
              <a:rPr lang="en-US" sz="1300" dirty="0" err="1"/>
              <a:t>më</a:t>
            </a:r>
            <a:r>
              <a:rPr lang="en-US" sz="1300" dirty="0"/>
              <a:t> të </a:t>
            </a:r>
            <a:r>
              <a:rPr lang="en-US" sz="1300" dirty="0" err="1"/>
              <a:t>vjetër</a:t>
            </a:r>
            <a:r>
              <a:rPr lang="en-US" sz="1300" dirty="0"/>
              <a:t> (</a:t>
            </a:r>
            <a:r>
              <a:rPr lang="en-US" sz="1300" dirty="0" err="1"/>
              <a:t>mbi</a:t>
            </a:r>
            <a:r>
              <a:rPr lang="en-US" sz="1300" dirty="0"/>
              <a:t> 54 </a:t>
            </a:r>
            <a:r>
              <a:rPr lang="en-US" sz="1300" dirty="0" err="1"/>
              <a:t>vjeç</a:t>
            </a:r>
            <a:r>
              <a:rPr lang="en-US" sz="1300" dirty="0"/>
              <a:t>) </a:t>
            </a:r>
            <a:r>
              <a:rPr lang="en-US" sz="1300" dirty="0" err="1"/>
              <a:t>duket</a:t>
            </a:r>
            <a:r>
              <a:rPr lang="en-US" sz="1300" dirty="0"/>
              <a:t> se </a:t>
            </a:r>
            <a:r>
              <a:rPr lang="en-US" sz="1300" dirty="0" err="1"/>
              <a:t>nuk</a:t>
            </a:r>
            <a:r>
              <a:rPr lang="en-US" sz="1300" dirty="0"/>
              <a:t> </a:t>
            </a:r>
            <a:r>
              <a:rPr lang="en-US" sz="1300" dirty="0" err="1"/>
              <a:t>përdorin</a:t>
            </a:r>
            <a:r>
              <a:rPr lang="en-US" sz="1300" dirty="0"/>
              <a:t> </a:t>
            </a:r>
            <a:r>
              <a:rPr lang="en-US" sz="1300" dirty="0" err="1"/>
              <a:t>shërbime</a:t>
            </a:r>
            <a:r>
              <a:rPr lang="en-US" sz="1300" dirty="0"/>
              <a:t> të </a:t>
            </a:r>
            <a:r>
              <a:rPr lang="en-US" sz="1300" dirty="0" err="1"/>
              <a:t>tilla</a:t>
            </a:r>
            <a:r>
              <a:rPr lang="en-US" sz="1300" dirty="0"/>
              <a:t> (80%).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 err="1"/>
              <a:t>vetëm</a:t>
            </a:r>
            <a:r>
              <a:rPr lang="en-US" sz="1300" dirty="0"/>
              <a:t> 9% </a:t>
            </a:r>
            <a:r>
              <a:rPr lang="sq-AL" sz="1300" dirty="0"/>
              <a:t>(zonat urbane, meshkuj 35-54 vjeç) </a:t>
            </a:r>
            <a:r>
              <a:rPr lang="en-US" sz="1300" dirty="0" err="1"/>
              <a:t>kanë</a:t>
            </a:r>
            <a:r>
              <a:rPr lang="en-US" sz="1300" dirty="0"/>
              <a:t> </a:t>
            </a:r>
            <a:r>
              <a:rPr lang="en-US" sz="1300" dirty="0" err="1"/>
              <a:t>përdorur</a:t>
            </a:r>
            <a:r>
              <a:rPr lang="en-US" sz="1300" dirty="0"/>
              <a:t> </a:t>
            </a:r>
            <a:r>
              <a:rPr lang="en-US" sz="1300" dirty="0" err="1"/>
              <a:t>kredi</a:t>
            </a:r>
            <a:r>
              <a:rPr lang="en-US" sz="1300" dirty="0"/>
              <a:t> jo-</a:t>
            </a:r>
            <a:r>
              <a:rPr lang="en-US" sz="1300" dirty="0" err="1"/>
              <a:t>bankare</a:t>
            </a:r>
            <a:r>
              <a:rPr lang="en-US" sz="1300" dirty="0"/>
              <a:t>, </a:t>
            </a:r>
            <a:r>
              <a:rPr lang="en-US" sz="1300" dirty="0" err="1"/>
              <a:t>ndërsa</a:t>
            </a:r>
            <a:r>
              <a:rPr lang="en-US" sz="1300" dirty="0"/>
              <a:t> 50% </a:t>
            </a:r>
            <a:r>
              <a:rPr lang="en-US" sz="1300" dirty="0" err="1"/>
              <a:t>nuk</a:t>
            </a:r>
            <a:r>
              <a:rPr lang="en-US" sz="1300" dirty="0"/>
              <a:t> </a:t>
            </a:r>
            <a:r>
              <a:rPr lang="en-US" sz="1300" dirty="0" err="1"/>
              <a:t>kanë</a:t>
            </a:r>
            <a:r>
              <a:rPr lang="en-US" sz="1300" dirty="0"/>
              <a:t> </a:t>
            </a:r>
            <a:r>
              <a:rPr lang="en-US" sz="1300" dirty="0" err="1"/>
              <a:t>një</a:t>
            </a:r>
            <a:r>
              <a:rPr lang="en-US" sz="1300" dirty="0"/>
              <a:t> </a:t>
            </a:r>
            <a:r>
              <a:rPr lang="sq-AL" sz="1300" dirty="0"/>
              <a:t>opinion</a:t>
            </a:r>
            <a:r>
              <a:rPr lang="en-US" sz="1300" dirty="0"/>
              <a:t> për </a:t>
            </a:r>
            <a:r>
              <a:rPr lang="en-US" sz="1300" dirty="0" err="1"/>
              <a:t>industrinë</a:t>
            </a:r>
            <a:r>
              <a:rPr lang="en-US" sz="1300" dirty="0"/>
              <a:t> / </a:t>
            </a:r>
            <a:r>
              <a:rPr lang="en-US" sz="1300" dirty="0" err="1"/>
              <a:t>shërbimet</a:t>
            </a:r>
            <a:r>
              <a:rPr lang="en-US" sz="1300" dirty="0"/>
              <a:t> </a:t>
            </a:r>
            <a:r>
              <a:rPr lang="en-US" sz="1300" dirty="0" err="1"/>
              <a:t>jobankare</a:t>
            </a:r>
            <a:r>
              <a:rPr lang="en-US" sz="1300" dirty="0"/>
              <a:t>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300" dirty="0"/>
              <a:t>31% </a:t>
            </a:r>
            <a:r>
              <a:rPr lang="en-US" sz="1300" dirty="0" err="1"/>
              <a:t>kanë</a:t>
            </a:r>
            <a:r>
              <a:rPr lang="en-US" sz="1300" dirty="0"/>
              <a:t> </a:t>
            </a:r>
            <a:r>
              <a:rPr lang="en-US" sz="1300" dirty="0" err="1"/>
              <a:t>vlerësim</a:t>
            </a:r>
            <a:r>
              <a:rPr lang="en-US" sz="1300" dirty="0"/>
              <a:t> neutral </a:t>
            </a:r>
            <a:r>
              <a:rPr lang="sq-AL" sz="1300" dirty="0"/>
              <a:t>ose</a:t>
            </a:r>
            <a:r>
              <a:rPr lang="en-US" sz="1300" dirty="0"/>
              <a:t> </a:t>
            </a:r>
            <a:r>
              <a:rPr lang="en-US" sz="1300" dirty="0" err="1"/>
              <a:t>shumë</a:t>
            </a:r>
            <a:r>
              <a:rPr lang="en-US" sz="1300" dirty="0"/>
              <a:t> </a:t>
            </a:r>
            <a:r>
              <a:rPr lang="en-US" sz="1300" dirty="0" err="1"/>
              <a:t>pozitiv</a:t>
            </a:r>
            <a:r>
              <a:rPr lang="en-US" sz="1300" dirty="0"/>
              <a:t> </a:t>
            </a:r>
            <a:r>
              <a:rPr lang="en-US" sz="1300" dirty="0" err="1"/>
              <a:t>ndaj</a:t>
            </a:r>
            <a:r>
              <a:rPr lang="en-US" sz="1300" dirty="0"/>
              <a:t> </a:t>
            </a:r>
            <a:r>
              <a:rPr lang="en-US" sz="1300" dirty="0" err="1"/>
              <a:t>industrisë</a:t>
            </a:r>
            <a:endParaRPr lang="en-GB" sz="1300" dirty="0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5D2B7ECB-F5FE-404B-A4FF-04F49DDDAF6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759288289"/>
                  </p:ext>
                </p:extLst>
              </p:nvPr>
            </p:nvGraphicFramePr>
            <p:xfrm>
              <a:off x="81377" y="377193"/>
              <a:ext cx="4130570" cy="288554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5D2B7ECB-F5FE-404B-A4FF-04F49DDDAF6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77" y="377193"/>
                <a:ext cx="4130570" cy="2885542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248F4D8-D036-4EF5-BEC1-5A57D4017B2A}"/>
              </a:ext>
            </a:extLst>
          </p:cNvPr>
          <p:cNvSpPr txBox="1"/>
          <p:nvPr/>
        </p:nvSpPr>
        <p:spPr>
          <a:xfrm>
            <a:off x="198892" y="2577177"/>
            <a:ext cx="140137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err="1">
                <a:solidFill>
                  <a:schemeClr val="bg1"/>
                </a:solidFill>
              </a:rPr>
              <a:t>Mosha</a:t>
            </a:r>
            <a:r>
              <a:rPr lang="en-GB" sz="1050" b="1" dirty="0">
                <a:solidFill>
                  <a:schemeClr val="bg1"/>
                </a:solidFill>
              </a:rPr>
              <a:t> &gt;54 </a:t>
            </a:r>
            <a:r>
              <a:rPr lang="en-GB" sz="1050" b="1" dirty="0" err="1">
                <a:solidFill>
                  <a:schemeClr val="bg1"/>
                </a:solidFill>
              </a:rPr>
              <a:t>duket</a:t>
            </a:r>
            <a:r>
              <a:rPr lang="en-GB" sz="1050" b="1" dirty="0">
                <a:solidFill>
                  <a:schemeClr val="bg1"/>
                </a:solidFill>
              </a:rPr>
              <a:t> se </a:t>
            </a:r>
            <a:r>
              <a:rPr lang="en-GB" sz="1050" b="1" dirty="0" err="1">
                <a:solidFill>
                  <a:schemeClr val="bg1"/>
                </a:solidFill>
              </a:rPr>
              <a:t>nuk</a:t>
            </a:r>
            <a:r>
              <a:rPr lang="en-GB" sz="1050" b="1" dirty="0">
                <a:solidFill>
                  <a:schemeClr val="bg1"/>
                </a:solidFill>
              </a:rPr>
              <a:t> </a:t>
            </a:r>
            <a:r>
              <a:rPr lang="en-GB" sz="1050" b="1" dirty="0" err="1">
                <a:solidFill>
                  <a:schemeClr val="bg1"/>
                </a:solidFill>
              </a:rPr>
              <a:t>i</a:t>
            </a:r>
            <a:r>
              <a:rPr lang="en-GB" sz="1050" b="1" dirty="0">
                <a:solidFill>
                  <a:schemeClr val="bg1"/>
                </a:solidFill>
              </a:rPr>
              <a:t> </a:t>
            </a:r>
            <a:r>
              <a:rPr lang="sq-AL" sz="1050" b="1" dirty="0">
                <a:solidFill>
                  <a:schemeClr val="bg1"/>
                </a:solidFill>
              </a:rPr>
              <a:t>përdorin këto shërbime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D912EF-3900-43A8-A254-E42DEAD1BD59}"/>
              </a:ext>
            </a:extLst>
          </p:cNvPr>
          <p:cNvSpPr txBox="1"/>
          <p:nvPr/>
        </p:nvSpPr>
        <p:spPr>
          <a:xfrm>
            <a:off x="1600263" y="1355599"/>
            <a:ext cx="140137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Nuk kanë përdorur shërbime financiare në 3 vitet e fundit për të përmbushur shpenzimet e tyre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66A5C9-A88F-4137-957E-C69FF2882961}"/>
              </a:ext>
            </a:extLst>
          </p:cNvPr>
          <p:cNvSpPr txBox="1"/>
          <p:nvPr/>
        </p:nvSpPr>
        <p:spPr>
          <a:xfrm>
            <a:off x="3054736" y="1355598"/>
            <a:ext cx="119451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Nuk kanë një opinion mbi industrinë apo shërbimet e institucioneve jo bankë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CD17A2-CA7F-4A81-A5F1-DE7F1B26048D}"/>
              </a:ext>
            </a:extLst>
          </p:cNvPr>
          <p:cNvSpPr txBox="1"/>
          <p:nvPr/>
        </p:nvSpPr>
        <p:spPr>
          <a:xfrm>
            <a:off x="1534852" y="2577177"/>
            <a:ext cx="21398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1050" b="1" dirty="0">
                <a:solidFill>
                  <a:schemeClr val="bg1"/>
                </a:solidFill>
              </a:rPr>
              <a:t>Janë pozitiv/neutral për përdorimin e këtyre shërbimeve 31%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0A20B4-0363-4B70-AB2D-B225F6B6BA03}"/>
              </a:ext>
            </a:extLst>
          </p:cNvPr>
          <p:cNvSpPr txBox="1"/>
          <p:nvPr/>
        </p:nvSpPr>
        <p:spPr>
          <a:xfrm>
            <a:off x="3548051" y="2569483"/>
            <a:ext cx="619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800" b="1" dirty="0">
                <a:solidFill>
                  <a:schemeClr val="bg1"/>
                </a:solidFill>
              </a:rPr>
              <a:t>Kanë përdorur kredi jo bankë 9%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67F964-271B-4989-BCF0-008710BF35A3}"/>
              </a:ext>
            </a:extLst>
          </p:cNvPr>
          <p:cNvSpPr txBox="1"/>
          <p:nvPr/>
        </p:nvSpPr>
        <p:spPr>
          <a:xfrm>
            <a:off x="260145" y="1023273"/>
            <a:ext cx="1156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>
                <a:solidFill>
                  <a:schemeClr val="bg1"/>
                </a:solidFill>
              </a:rPr>
              <a:t>80%</a:t>
            </a:r>
            <a:endParaRPr lang="en-GB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E2597D-67F1-4D44-A1B9-2F575FA921C1}"/>
              </a:ext>
            </a:extLst>
          </p:cNvPr>
          <p:cNvSpPr txBox="1"/>
          <p:nvPr/>
        </p:nvSpPr>
        <p:spPr>
          <a:xfrm>
            <a:off x="1722667" y="539236"/>
            <a:ext cx="1156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>
                <a:solidFill>
                  <a:schemeClr val="bg1"/>
                </a:solidFill>
              </a:rPr>
              <a:t>64%</a:t>
            </a:r>
            <a:endParaRPr lang="en-GB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41E9F1-C711-4CC3-8687-FF14A1EA8B9B}"/>
              </a:ext>
            </a:extLst>
          </p:cNvPr>
          <p:cNvSpPr txBox="1"/>
          <p:nvPr/>
        </p:nvSpPr>
        <p:spPr>
          <a:xfrm>
            <a:off x="3001634" y="567837"/>
            <a:ext cx="1156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sz="4000" b="1" dirty="0">
                <a:solidFill>
                  <a:schemeClr val="bg1"/>
                </a:solidFill>
              </a:rPr>
              <a:t>50%</a:t>
            </a:r>
            <a:endParaRPr lang="en-GB" sz="4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2A863A-F8C3-4C45-9C61-4699F3505F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763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6BAEDA-5C53-43A8-8CD9-904FF143A79A}"/>
              </a:ext>
            </a:extLst>
          </p:cNvPr>
          <p:cNvSpPr txBox="1"/>
          <p:nvPr/>
        </p:nvSpPr>
        <p:spPr>
          <a:xfrm>
            <a:off x="151534" y="2361500"/>
            <a:ext cx="314447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100" dirty="0"/>
              <a:t>arsyet kryesore për përdorimin e kredisë jo-bankare: (njerëzit vlerësojnë avantazhet konkurruese të industrisë FinTech)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q-AL" sz="1100" dirty="0"/>
              <a:t>N</a:t>
            </a:r>
            <a:r>
              <a:rPr lang="lv-LV" sz="1100" dirty="0"/>
              <a:t>uk kërkohet</a:t>
            </a:r>
            <a:r>
              <a:rPr lang="sq-AL" sz="1100" dirty="0"/>
              <a:t> garanci</a:t>
            </a:r>
            <a:endParaRPr lang="lv-LV" sz="11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sz="1100" dirty="0"/>
              <a:t>E shpejtë e thjeshtë dhe e lehtë për t’u kuptuar</a:t>
            </a:r>
            <a:endParaRPr lang="sq-AL" sz="11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60D7EE4-7819-40F3-B4F5-21A0CB907F87}"/>
              </a:ext>
            </a:extLst>
          </p:cNvPr>
          <p:cNvSpPr/>
          <p:nvPr/>
        </p:nvSpPr>
        <p:spPr>
          <a:xfrm>
            <a:off x="3919371" y="2576167"/>
            <a:ext cx="3778250" cy="6277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blerje të konsiderueshme (telefon, pajisje</a:t>
            </a:r>
            <a:r>
              <a:rPr lang="sq-AL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shtëpiake</a:t>
            </a:r>
            <a:r>
              <a:rPr lang="lv-LV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q-AL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Rregullime për</a:t>
            </a:r>
            <a:r>
              <a:rPr lang="lv-LV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shtëpi</a:t>
            </a:r>
            <a:r>
              <a:rPr lang="sq-AL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në</a:t>
            </a:r>
            <a:endParaRPr lang="lv-LV" sz="1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lv-LV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urgjen</a:t>
            </a:r>
            <a:r>
              <a:rPr lang="sq-AL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</a:t>
            </a:r>
            <a:r>
              <a:rPr lang="lv-LV" sz="1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si kujdesi shëndetësors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64646F4-2B7A-49D5-A056-66F0E8701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862552"/>
              </p:ext>
            </p:extLst>
          </p:nvPr>
        </p:nvGraphicFramePr>
        <p:xfrm>
          <a:off x="97064" y="437303"/>
          <a:ext cx="3657600" cy="158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CC14BC0-E26A-4AB0-85B4-E5265C7397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9111258"/>
              </p:ext>
            </p:extLst>
          </p:nvPr>
        </p:nvGraphicFramePr>
        <p:xfrm>
          <a:off x="3684361" y="393242"/>
          <a:ext cx="3778250" cy="212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976532FA-EC5D-4F23-9B3B-481580F502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80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D8C3981-A2E7-471A-BB76-8929E7F4D0CE}"/>
              </a:ext>
            </a:extLst>
          </p:cNvPr>
          <p:cNvSpPr txBox="1"/>
          <p:nvPr/>
        </p:nvSpPr>
        <p:spPr>
          <a:xfrm>
            <a:off x="258989" y="12730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q-AL" dirty="0"/>
              <a:t>Bankat nuk preferohen sepse: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F7835-9D74-409F-A614-3BA17227711E}"/>
              </a:ext>
            </a:extLst>
          </p:cNvPr>
          <p:cNvSpPr txBox="1"/>
          <p:nvPr/>
        </p:nvSpPr>
        <p:spPr>
          <a:xfrm>
            <a:off x="4039954" y="677270"/>
            <a:ext cx="31223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Të </a:t>
            </a:r>
            <a:r>
              <a:rPr lang="en-GB" sz="1400" dirty="0" err="1"/>
              <a:t>anketuarit</a:t>
            </a:r>
            <a:r>
              <a:rPr lang="en-GB" sz="1400" dirty="0"/>
              <a:t> </a:t>
            </a:r>
            <a:r>
              <a:rPr lang="en-GB" sz="1400" dirty="0" err="1"/>
              <a:t>mendojnë</a:t>
            </a:r>
            <a:r>
              <a:rPr lang="en-GB" sz="1400" dirty="0"/>
              <a:t> </a:t>
            </a:r>
            <a:r>
              <a:rPr lang="en-GB" sz="1400" dirty="0" err="1"/>
              <a:t>në</a:t>
            </a:r>
            <a:r>
              <a:rPr lang="en-GB" sz="1400" dirty="0"/>
              <a:t> </a:t>
            </a:r>
            <a:r>
              <a:rPr lang="en-GB" sz="1400" dirty="0" err="1"/>
              <a:t>mënyrë</a:t>
            </a:r>
            <a:r>
              <a:rPr lang="en-GB" sz="1400" dirty="0"/>
              <a:t> të </a:t>
            </a:r>
            <a:r>
              <a:rPr lang="en-GB" sz="1400" dirty="0" err="1"/>
              <a:t>barabartë</a:t>
            </a:r>
            <a:r>
              <a:rPr lang="en-GB" sz="1400" dirty="0"/>
              <a:t> </a:t>
            </a:r>
            <a:r>
              <a:rPr lang="sq-AL" sz="1400" dirty="0"/>
              <a:t>se</a:t>
            </a:r>
            <a:r>
              <a:rPr lang="en-GB" sz="1400" dirty="0"/>
              <a:t> </a:t>
            </a:r>
            <a:r>
              <a:rPr lang="en-GB" sz="1400" dirty="0" err="1"/>
              <a:t>huamarrja</a:t>
            </a:r>
            <a:r>
              <a:rPr lang="en-GB" sz="1400" dirty="0"/>
              <a:t> </a:t>
            </a:r>
            <a:r>
              <a:rPr lang="en-GB" sz="1400" dirty="0" err="1"/>
              <a:t>nga</a:t>
            </a:r>
            <a:r>
              <a:rPr lang="en-GB" sz="1400" dirty="0"/>
              <a:t> </a:t>
            </a:r>
            <a:r>
              <a:rPr lang="en-GB" sz="1400" dirty="0" err="1"/>
              <a:t>bankat</a:t>
            </a:r>
            <a:r>
              <a:rPr lang="en-GB" sz="1400" dirty="0"/>
              <a:t> </a:t>
            </a:r>
            <a:r>
              <a:rPr lang="en-GB" sz="1400" dirty="0" err="1"/>
              <a:t>është</a:t>
            </a:r>
            <a:r>
              <a:rPr lang="en-GB" sz="1400" dirty="0"/>
              <a:t> </a:t>
            </a:r>
            <a:r>
              <a:rPr lang="en-GB" sz="1400" dirty="0" err="1"/>
              <a:t>shumë</a:t>
            </a:r>
            <a:r>
              <a:rPr lang="en-GB" sz="1400" dirty="0"/>
              <a:t> e </a:t>
            </a:r>
            <a:r>
              <a:rPr lang="en-GB" sz="1400" dirty="0" err="1"/>
              <a:t>ndërlikuar</a:t>
            </a:r>
            <a:r>
              <a:rPr lang="en-GB" sz="1400" dirty="0"/>
              <a:t> dhe </a:t>
            </a:r>
            <a:r>
              <a:rPr lang="en-GB" sz="1400" dirty="0" err="1"/>
              <a:t>kërkon</a:t>
            </a:r>
            <a:r>
              <a:rPr lang="en-GB" sz="1400" dirty="0"/>
              <a:t> </a:t>
            </a:r>
            <a:r>
              <a:rPr lang="en-GB" sz="1400" dirty="0" err="1"/>
              <a:t>shumë</a:t>
            </a:r>
            <a:r>
              <a:rPr lang="en-GB" sz="1400" dirty="0"/>
              <a:t> </a:t>
            </a:r>
            <a:r>
              <a:rPr lang="en-GB" sz="1400" dirty="0" err="1"/>
              <a:t>kohë</a:t>
            </a:r>
            <a:r>
              <a:rPr lang="en-GB" sz="1400" dirty="0"/>
              <a:t> për të </a:t>
            </a:r>
            <a:r>
              <a:rPr lang="en-GB" sz="1400" dirty="0" err="1"/>
              <a:t>marrë</a:t>
            </a:r>
            <a:r>
              <a:rPr lang="en-GB" sz="1400" dirty="0"/>
              <a:t> </a:t>
            </a:r>
            <a:r>
              <a:rPr lang="en-GB" sz="1400" dirty="0" err="1"/>
              <a:t>miratimin</a:t>
            </a:r>
            <a:r>
              <a:rPr lang="en-GB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Arsye</a:t>
            </a:r>
            <a:r>
              <a:rPr lang="en-GB" sz="1400" dirty="0"/>
              <a:t> </a:t>
            </a:r>
            <a:r>
              <a:rPr lang="sq-AL" sz="1400" dirty="0"/>
              <a:t>tjetër </a:t>
            </a:r>
            <a:r>
              <a:rPr lang="en-GB" sz="1400" dirty="0" err="1"/>
              <a:t>është</a:t>
            </a:r>
            <a:r>
              <a:rPr lang="en-GB" sz="1400" dirty="0"/>
              <a:t> se </a:t>
            </a:r>
            <a:r>
              <a:rPr lang="en-GB" sz="1400" dirty="0" err="1"/>
              <a:t>bankat</a:t>
            </a:r>
            <a:r>
              <a:rPr lang="en-GB" sz="1400" dirty="0"/>
              <a:t> </a:t>
            </a:r>
            <a:r>
              <a:rPr lang="en-GB" sz="1400" dirty="0" err="1"/>
              <a:t>nuk</a:t>
            </a:r>
            <a:r>
              <a:rPr lang="en-GB" sz="1400" dirty="0"/>
              <a:t> </a:t>
            </a:r>
            <a:r>
              <a:rPr lang="en-GB" sz="1400" dirty="0" err="1"/>
              <a:t>japin</a:t>
            </a:r>
            <a:r>
              <a:rPr lang="en-GB" sz="1400" dirty="0"/>
              <a:t> </a:t>
            </a:r>
            <a:r>
              <a:rPr lang="en-GB" sz="1400" dirty="0" err="1"/>
              <a:t>shuma</a:t>
            </a:r>
            <a:r>
              <a:rPr lang="en-GB" sz="1400" dirty="0"/>
              <a:t> </a:t>
            </a:r>
            <a:r>
              <a:rPr lang="en-GB" sz="1400" dirty="0" err="1"/>
              <a:t>kaq</a:t>
            </a:r>
            <a:r>
              <a:rPr lang="en-GB" sz="1400" dirty="0"/>
              <a:t> të </a:t>
            </a:r>
            <a:r>
              <a:rPr lang="en-GB" sz="1400" dirty="0" err="1"/>
              <a:t>vogla</a:t>
            </a:r>
            <a:r>
              <a:rPr lang="en-GB" sz="1400" dirty="0"/>
              <a:t> dhe </a:t>
            </a:r>
            <a:r>
              <a:rPr lang="en-GB" sz="1400" dirty="0" err="1"/>
              <a:t>shumë</a:t>
            </a:r>
            <a:r>
              <a:rPr lang="en-GB" sz="1400" dirty="0"/>
              <a:t> </a:t>
            </a:r>
            <a:r>
              <a:rPr lang="en-GB" sz="1400" dirty="0" err="1"/>
              <a:t>kanë</a:t>
            </a:r>
            <a:r>
              <a:rPr lang="en-GB" sz="1400" dirty="0"/>
              <a:t> </a:t>
            </a:r>
            <a:r>
              <a:rPr lang="en-GB" sz="1400" dirty="0" err="1"/>
              <a:t>aplikuar</a:t>
            </a:r>
            <a:r>
              <a:rPr lang="en-GB" sz="1400" dirty="0"/>
              <a:t>, por </a:t>
            </a:r>
            <a:r>
              <a:rPr lang="en-GB" sz="1400" dirty="0" err="1"/>
              <a:t>nuk</a:t>
            </a:r>
            <a:r>
              <a:rPr lang="en-GB" sz="1400" dirty="0"/>
              <a:t> u </a:t>
            </a:r>
            <a:r>
              <a:rPr lang="en-GB" sz="1400" dirty="0" err="1"/>
              <a:t>është</a:t>
            </a:r>
            <a:r>
              <a:rPr lang="en-GB" sz="1400" dirty="0"/>
              <a:t> </a:t>
            </a:r>
            <a:r>
              <a:rPr lang="en-GB" sz="1400" dirty="0" err="1"/>
              <a:t>dhënë</a:t>
            </a:r>
            <a:r>
              <a:rPr lang="en-GB" sz="1400" dirty="0"/>
              <a:t> </a:t>
            </a:r>
            <a:r>
              <a:rPr lang="en-GB" sz="1400" dirty="0" err="1"/>
              <a:t>hua</a:t>
            </a:r>
            <a:r>
              <a:rPr lang="en-GB" sz="1400" dirty="0"/>
              <a:t>.</a:t>
            </a:r>
            <a:r>
              <a:rPr lang="sq-AL" sz="1400" dirty="0"/>
              <a:t> </a:t>
            </a:r>
            <a:endParaRPr lang="en-GB" sz="1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32F19AA-2B35-44FB-AEA1-3AF19C9960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86101"/>
              </p:ext>
            </p:extLst>
          </p:nvPr>
        </p:nvGraphicFramePr>
        <p:xfrm>
          <a:off x="187785" y="450850"/>
          <a:ext cx="3657600" cy="2815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EFED992-ECB7-454D-8332-6A8E10FB1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987" y="3278209"/>
            <a:ext cx="1361576" cy="31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82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54DA17FBFD9F9D438ABC9BA9941CA09D" ma:contentTypeVersion="11" ma:contentTypeDescription="Izveidot jaunu dokumentu." ma:contentTypeScope="" ma:versionID="0f2b9fb13ac968877fd34b6ce2d87acc">
  <xsd:schema xmlns:xsd="http://www.w3.org/2001/XMLSchema" xmlns:xs="http://www.w3.org/2001/XMLSchema" xmlns:p="http://schemas.microsoft.com/office/2006/metadata/properties" xmlns:ns3="a2212115-0ab4-4a24-af22-20ecb349e066" xmlns:ns4="55e6b6db-db59-4c5d-9782-92cd46b7c1d2" targetNamespace="http://schemas.microsoft.com/office/2006/metadata/properties" ma:root="true" ma:fieldsID="4838b2e58c0d8cc4b4906a8248c446f2" ns3:_="" ns4:_="">
    <xsd:import namespace="a2212115-0ab4-4a24-af22-20ecb349e066"/>
    <xsd:import namespace="55e6b6db-db59-4c5d-9782-92cd46b7c1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12115-0ab4-4a24-af22-20ecb349e0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6b6db-db59-4c5d-9782-92cd46b7c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452809-3DA1-4E7C-B312-A01DAA0AA8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212115-0ab4-4a24-af22-20ecb349e066"/>
    <ds:schemaRef ds:uri="55e6b6db-db59-4c5d-9782-92cd46b7c1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8B9CB2-51F9-45FB-BFFF-142C48238B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BC16B2-4250-43C8-A3C9-903D9193304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a2212115-0ab4-4a24-af22-20ecb349e06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5e6b6db-db59-4c5d-9782-92cd46b7c1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1451</Words>
  <Application>Microsoft Office PowerPoint</Application>
  <PresentationFormat>Custom</PresentationFormat>
  <Paragraphs>102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Besa Xhumani</dc:creator>
  <cp:lastModifiedBy>Besa Xhumani</cp:lastModifiedBy>
  <cp:revision>238</cp:revision>
  <dcterms:created xsi:type="dcterms:W3CDTF">2019-10-16T14:43:13Z</dcterms:created>
  <dcterms:modified xsi:type="dcterms:W3CDTF">2019-10-23T07:52:04Z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0x01010054DA17FBFD9F9D438ABC9BA9941CA09D</vt:lpwstr>
  </property>
</Properties>
</file>